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723" r:id="rId1"/>
    <p:sldMasterId id="2147483738" r:id="rId2"/>
  </p:sldMasterIdLst>
  <p:notesMasterIdLst>
    <p:notesMasterId r:id="rId58"/>
  </p:notesMasterIdLst>
  <p:handoutMasterIdLst>
    <p:handoutMasterId r:id="rId59"/>
  </p:handoutMasterIdLst>
  <p:sldIdLst>
    <p:sldId id="4310" r:id="rId3"/>
    <p:sldId id="4349" r:id="rId4"/>
    <p:sldId id="4348" r:id="rId5"/>
    <p:sldId id="1865" r:id="rId6"/>
    <p:sldId id="4311" r:id="rId7"/>
    <p:sldId id="4313" r:id="rId8"/>
    <p:sldId id="4312" r:id="rId9"/>
    <p:sldId id="4356" r:id="rId10"/>
    <p:sldId id="4357" r:id="rId11"/>
    <p:sldId id="276" r:id="rId12"/>
    <p:sldId id="4352" r:id="rId13"/>
    <p:sldId id="4353" r:id="rId14"/>
    <p:sldId id="3074" r:id="rId15"/>
    <p:sldId id="4317" r:id="rId16"/>
    <p:sldId id="4350" r:id="rId17"/>
    <p:sldId id="4319" r:id="rId18"/>
    <p:sldId id="4324" r:id="rId19"/>
    <p:sldId id="4322" r:id="rId20"/>
    <p:sldId id="4323" r:id="rId21"/>
    <p:sldId id="4334" r:id="rId22"/>
    <p:sldId id="4335" r:id="rId23"/>
    <p:sldId id="3397" r:id="rId24"/>
    <p:sldId id="3344" r:id="rId25"/>
    <p:sldId id="3330" r:id="rId26"/>
    <p:sldId id="3396" r:id="rId27"/>
    <p:sldId id="4328" r:id="rId28"/>
    <p:sldId id="4329" r:id="rId29"/>
    <p:sldId id="4330" r:id="rId30"/>
    <p:sldId id="4331" r:id="rId31"/>
    <p:sldId id="4332" r:id="rId32"/>
    <p:sldId id="4351" r:id="rId33"/>
    <p:sldId id="4337" r:id="rId34"/>
    <p:sldId id="4358" r:id="rId35"/>
    <p:sldId id="707" r:id="rId36"/>
    <p:sldId id="4339" r:id="rId37"/>
    <p:sldId id="4342" r:id="rId38"/>
    <p:sldId id="4343" r:id="rId39"/>
    <p:sldId id="4341" r:id="rId40"/>
    <p:sldId id="4346" r:id="rId41"/>
    <p:sldId id="4347" r:id="rId42"/>
    <p:sldId id="773" r:id="rId43"/>
    <p:sldId id="753" r:id="rId44"/>
    <p:sldId id="727" r:id="rId45"/>
    <p:sldId id="4354" r:id="rId46"/>
    <p:sldId id="4020" r:id="rId47"/>
    <p:sldId id="860" r:id="rId48"/>
    <p:sldId id="4359" r:id="rId49"/>
    <p:sldId id="872" r:id="rId50"/>
    <p:sldId id="867" r:id="rId51"/>
    <p:sldId id="367" r:id="rId52"/>
    <p:sldId id="4355" r:id="rId53"/>
    <p:sldId id="362" r:id="rId54"/>
    <p:sldId id="1921" r:id="rId55"/>
    <p:sldId id="1901" r:id="rId56"/>
    <p:sldId id="2066" r:id="rId57"/>
  </p:sldIdLst>
  <p:sldSz cx="12192000" cy="6858000"/>
  <p:notesSz cx="7010400" cy="92964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193AA95A-CB99-594A-8DB2-3B833108B540}">
          <p14:sldIdLst>
            <p14:sldId id="4310"/>
            <p14:sldId id="4349"/>
            <p14:sldId id="4348"/>
            <p14:sldId id="1865"/>
            <p14:sldId id="4311"/>
            <p14:sldId id="4313"/>
            <p14:sldId id="4312"/>
            <p14:sldId id="4356"/>
            <p14:sldId id="4357"/>
            <p14:sldId id="276"/>
            <p14:sldId id="4352"/>
            <p14:sldId id="4353"/>
            <p14:sldId id="3074"/>
            <p14:sldId id="4317"/>
            <p14:sldId id="4350"/>
            <p14:sldId id="4319"/>
            <p14:sldId id="4324"/>
            <p14:sldId id="4322"/>
            <p14:sldId id="4323"/>
            <p14:sldId id="4334"/>
            <p14:sldId id="4335"/>
            <p14:sldId id="3397"/>
            <p14:sldId id="3344"/>
            <p14:sldId id="3330"/>
            <p14:sldId id="3396"/>
            <p14:sldId id="4328"/>
            <p14:sldId id="4329"/>
            <p14:sldId id="4330"/>
            <p14:sldId id="4331"/>
            <p14:sldId id="4332"/>
            <p14:sldId id="4351"/>
            <p14:sldId id="4337"/>
            <p14:sldId id="4358"/>
            <p14:sldId id="707"/>
            <p14:sldId id="4339"/>
            <p14:sldId id="4342"/>
            <p14:sldId id="4343"/>
            <p14:sldId id="4341"/>
            <p14:sldId id="4346"/>
            <p14:sldId id="4347"/>
            <p14:sldId id="773"/>
            <p14:sldId id="753"/>
            <p14:sldId id="727"/>
            <p14:sldId id="4354"/>
            <p14:sldId id="4020"/>
            <p14:sldId id="860"/>
            <p14:sldId id="4359"/>
            <p14:sldId id="872"/>
            <p14:sldId id="867"/>
            <p14:sldId id="367"/>
            <p14:sldId id="4355"/>
            <p14:sldId id="362"/>
            <p14:sldId id="1921"/>
            <p14:sldId id="1901"/>
            <p14:sldId id="206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amesh Sarukkai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203864"/>
    <a:srgbClr val="FFC000"/>
    <a:srgbClr val="1F77B4"/>
    <a:srgbClr val="1F77B5"/>
    <a:srgbClr val="5B9BD5"/>
    <a:srgbClr val="FFB802"/>
    <a:srgbClr val="1F497D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2D32122-7540-4DED-B4C6-10293E0B8CA5}">
  <a:tblStyle styleId="{D2D32122-7540-4DED-B4C6-10293E0B8CA5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6E6E6"/>
          </a:solidFill>
        </a:fill>
      </a:tcStyle>
    </a:wholeTbl>
    <a:band1H>
      <a:tcTxStyle b="off" i="off"/>
      <a:tcStyle>
        <a:tcBdr/>
        <a:fill>
          <a:solidFill>
            <a:srgbClr val="CACACA"/>
          </a:solidFill>
        </a:fill>
      </a:tcStyle>
    </a:band1H>
    <a:band2H>
      <a:tcTxStyle b="off" i="off"/>
      <a:tcStyle>
        <a:tcBdr/>
      </a:tcStyle>
    </a:band2H>
    <a:band1V>
      <a:tcTxStyle b="off" i="off"/>
      <a:tcStyle>
        <a:tcBdr/>
        <a:fill>
          <a:solidFill>
            <a:srgbClr val="CACACA"/>
          </a:solidFill>
        </a:fill>
      </a:tcStyle>
    </a:band1V>
    <a:band2V>
      <a:tcTxStyle b="off" i="off"/>
      <a:tcStyle>
        <a:tcBdr/>
      </a:tcStyle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dk1"/>
          </a:solidFill>
        </a:fill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dk1"/>
          </a:solidFill>
        </a:fill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213" autoAdjust="0"/>
    <p:restoredTop sz="74437" autoAdjust="0"/>
  </p:normalViewPr>
  <p:slideViewPr>
    <p:cSldViewPr snapToGrid="0">
      <p:cViewPr varScale="1">
        <p:scale>
          <a:sx n="90" d="100"/>
          <a:sy n="90" d="100"/>
        </p:scale>
        <p:origin x="528" y="19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95" d="100"/>
          <a:sy n="95" d="100"/>
        </p:scale>
        <p:origin x="3112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61" Type="http://schemas.openxmlformats.org/officeDocument/2006/relationships/presProps" Target="presProp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handoutMaster" Target="handoutMasters/handout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commentAuthors" Target="commentAuthors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C48DDE2-57AA-4229-A82A-0905034CA5C2}" type="doc">
      <dgm:prSet loTypeId="urn:microsoft.com/office/officeart/2005/8/layout/gear1" loCatId="process" qsTypeId="urn:microsoft.com/office/officeart/2005/8/quickstyle/simple1" qsCatId="simple" csTypeId="urn:microsoft.com/office/officeart/2005/8/colors/accent1_2" csCatId="accent1" phldr="1"/>
      <dgm:spPr/>
    </dgm:pt>
    <dgm:pt modelId="{4FB5CA30-F23C-46D9-92B0-51F12DC37C6C}">
      <dgm:prSet phldrT="[Text]"/>
      <dgm:spPr>
        <a:solidFill>
          <a:srgbClr val="92D050"/>
        </a:solidFill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Faster</a:t>
          </a:r>
        </a:p>
        <a:p>
          <a:r>
            <a:rPr lang="en-US" dirty="0">
              <a:solidFill>
                <a:schemeClr val="tx1"/>
              </a:solidFill>
            </a:rPr>
            <a:t>Computation</a:t>
          </a:r>
        </a:p>
      </dgm:t>
    </dgm:pt>
    <dgm:pt modelId="{B657AB5D-74A0-4AAB-81AD-F8D711763E06}" type="parTrans" cxnId="{CDCD85FC-633D-424E-B0B8-8EA6DCDFA356}">
      <dgm:prSet/>
      <dgm:spPr/>
      <dgm:t>
        <a:bodyPr/>
        <a:lstStyle/>
        <a:p>
          <a:endParaRPr lang="en-US"/>
        </a:p>
      </dgm:t>
    </dgm:pt>
    <dgm:pt modelId="{E0F88B3B-3E9A-445A-871D-7C0D9E20C0EF}" type="sibTrans" cxnId="{CDCD85FC-633D-424E-B0B8-8EA6DCDFA356}">
      <dgm:prSet/>
      <dgm:spPr/>
      <dgm:t>
        <a:bodyPr/>
        <a:lstStyle/>
        <a:p>
          <a:endParaRPr lang="en-US"/>
        </a:p>
      </dgm:t>
    </dgm:pt>
    <dgm:pt modelId="{B3390D91-E8D9-47F6-BA7D-2513943006F9}">
      <dgm:prSet phldrT="[Text]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More Complex Nets</a:t>
          </a:r>
        </a:p>
      </dgm:t>
    </dgm:pt>
    <dgm:pt modelId="{6F64FC81-8459-4AA7-BDEE-4028616E3664}" type="parTrans" cxnId="{76ECDC9F-88A1-4B29-893E-4F5971D81CB8}">
      <dgm:prSet/>
      <dgm:spPr/>
      <dgm:t>
        <a:bodyPr/>
        <a:lstStyle/>
        <a:p>
          <a:endParaRPr lang="en-US"/>
        </a:p>
      </dgm:t>
    </dgm:pt>
    <dgm:pt modelId="{B4AFC7F8-2C95-445C-9F7D-88D53C948974}" type="sibTrans" cxnId="{76ECDC9F-88A1-4B29-893E-4F5971D81CB8}">
      <dgm:prSet/>
      <dgm:spPr/>
      <dgm:t>
        <a:bodyPr/>
        <a:lstStyle/>
        <a:p>
          <a:endParaRPr lang="en-US"/>
        </a:p>
      </dgm:t>
    </dgm:pt>
    <dgm:pt modelId="{4635DE36-6736-4A88-BC66-98C0BC0DBBC4}">
      <dgm:prSet phldrT="[Text]"/>
      <dgm:spPr>
        <a:solidFill>
          <a:schemeClr val="accent4">
            <a:lumMod val="40000"/>
            <a:lumOff val="60000"/>
          </a:schemeClr>
        </a:solidFill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More</a:t>
          </a:r>
        </a:p>
        <a:p>
          <a:r>
            <a:rPr lang="en-US" dirty="0">
              <a:solidFill>
                <a:schemeClr val="tx1"/>
              </a:solidFill>
            </a:rPr>
            <a:t>Data</a:t>
          </a:r>
        </a:p>
      </dgm:t>
    </dgm:pt>
    <dgm:pt modelId="{641BFF6A-A40B-43F4-B64E-BAC08791CC1C}" type="parTrans" cxnId="{8F62B02D-3959-466D-A1DF-0F72D71336F8}">
      <dgm:prSet/>
      <dgm:spPr/>
      <dgm:t>
        <a:bodyPr/>
        <a:lstStyle/>
        <a:p>
          <a:endParaRPr lang="en-US"/>
        </a:p>
      </dgm:t>
    </dgm:pt>
    <dgm:pt modelId="{0BEBDA98-CCB4-46B7-A652-152D99F6FB2D}" type="sibTrans" cxnId="{8F62B02D-3959-466D-A1DF-0F72D71336F8}">
      <dgm:prSet/>
      <dgm:spPr/>
      <dgm:t>
        <a:bodyPr/>
        <a:lstStyle/>
        <a:p>
          <a:endParaRPr lang="en-US"/>
        </a:p>
      </dgm:t>
    </dgm:pt>
    <dgm:pt modelId="{88120B38-EE45-40AE-994A-6145CDCCDD80}" type="pres">
      <dgm:prSet presAssocID="{7C48DDE2-57AA-4229-A82A-0905034CA5C2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B35ADD51-52CC-44BF-9E18-A73775FA09CE}" type="pres">
      <dgm:prSet presAssocID="{4FB5CA30-F23C-46D9-92B0-51F12DC37C6C}" presName="gear1" presStyleLbl="node1" presStyleIdx="0" presStyleCnt="3" custLinFactNeighborX="2467">
        <dgm:presLayoutVars>
          <dgm:chMax val="1"/>
          <dgm:bulletEnabled val="1"/>
        </dgm:presLayoutVars>
      </dgm:prSet>
      <dgm:spPr/>
    </dgm:pt>
    <dgm:pt modelId="{DAFF28F9-234A-408E-8A95-436B875DC60B}" type="pres">
      <dgm:prSet presAssocID="{4FB5CA30-F23C-46D9-92B0-51F12DC37C6C}" presName="gear1srcNode" presStyleLbl="node1" presStyleIdx="0" presStyleCnt="3"/>
      <dgm:spPr/>
    </dgm:pt>
    <dgm:pt modelId="{9E66290E-1614-4FB1-ABF7-F752CBBAEE58}" type="pres">
      <dgm:prSet presAssocID="{4FB5CA30-F23C-46D9-92B0-51F12DC37C6C}" presName="gear1dstNode" presStyleLbl="node1" presStyleIdx="0" presStyleCnt="3"/>
      <dgm:spPr/>
    </dgm:pt>
    <dgm:pt modelId="{0D8351B9-CC91-423A-891E-44531DB8BA7B}" type="pres">
      <dgm:prSet presAssocID="{B3390D91-E8D9-47F6-BA7D-2513943006F9}" presName="gear2" presStyleLbl="node1" presStyleIdx="1" presStyleCnt="3" custScaleX="113659" custScaleY="110572" custLinFactNeighborX="3392">
        <dgm:presLayoutVars>
          <dgm:chMax val="1"/>
          <dgm:bulletEnabled val="1"/>
        </dgm:presLayoutVars>
      </dgm:prSet>
      <dgm:spPr/>
    </dgm:pt>
    <dgm:pt modelId="{5FFBE165-D753-46EA-83ED-82330C517CE2}" type="pres">
      <dgm:prSet presAssocID="{B3390D91-E8D9-47F6-BA7D-2513943006F9}" presName="gear2srcNode" presStyleLbl="node1" presStyleIdx="1" presStyleCnt="3"/>
      <dgm:spPr/>
    </dgm:pt>
    <dgm:pt modelId="{5124F2E9-E7B3-4237-BA4B-1BA5C106729D}" type="pres">
      <dgm:prSet presAssocID="{B3390D91-E8D9-47F6-BA7D-2513943006F9}" presName="gear2dstNode" presStyleLbl="node1" presStyleIdx="1" presStyleCnt="3"/>
      <dgm:spPr/>
    </dgm:pt>
    <dgm:pt modelId="{4481FE5C-D72B-4C8B-B701-4EF279702EFE}" type="pres">
      <dgm:prSet presAssocID="{4635DE36-6736-4A88-BC66-98C0BC0DBBC4}" presName="gear3" presStyleLbl="node1" presStyleIdx="2" presStyleCnt="3" custLinFactNeighborX="11334" custLinFactNeighborY="2742"/>
      <dgm:spPr/>
    </dgm:pt>
    <dgm:pt modelId="{C156DE2D-78FD-455A-BDA9-21E6017E880C}" type="pres">
      <dgm:prSet presAssocID="{4635DE36-6736-4A88-BC66-98C0BC0DBBC4}" presName="gear3tx" presStyleLbl="node1" presStyleIdx="2" presStyleCnt="3">
        <dgm:presLayoutVars>
          <dgm:chMax val="1"/>
          <dgm:bulletEnabled val="1"/>
        </dgm:presLayoutVars>
      </dgm:prSet>
      <dgm:spPr/>
    </dgm:pt>
    <dgm:pt modelId="{0D4CF8A9-42C0-4A2B-B50C-1908D9B16512}" type="pres">
      <dgm:prSet presAssocID="{4635DE36-6736-4A88-BC66-98C0BC0DBBC4}" presName="gear3srcNode" presStyleLbl="node1" presStyleIdx="2" presStyleCnt="3"/>
      <dgm:spPr/>
    </dgm:pt>
    <dgm:pt modelId="{CF3E21B9-4152-4CB5-98B8-8FC4A38B6924}" type="pres">
      <dgm:prSet presAssocID="{4635DE36-6736-4A88-BC66-98C0BC0DBBC4}" presName="gear3dstNode" presStyleLbl="node1" presStyleIdx="2" presStyleCnt="3"/>
      <dgm:spPr/>
    </dgm:pt>
    <dgm:pt modelId="{46AAFA50-70E8-4BC9-8901-A4A96332DFA9}" type="pres">
      <dgm:prSet presAssocID="{E0F88B3B-3E9A-445A-871D-7C0D9E20C0EF}" presName="connector1" presStyleLbl="sibTrans2D1" presStyleIdx="0" presStyleCnt="3"/>
      <dgm:spPr/>
    </dgm:pt>
    <dgm:pt modelId="{46D953C1-53CD-475D-833C-140065F42007}" type="pres">
      <dgm:prSet presAssocID="{B4AFC7F8-2C95-445C-9F7D-88D53C948974}" presName="connector2" presStyleLbl="sibTrans2D1" presStyleIdx="1" presStyleCnt="3"/>
      <dgm:spPr/>
    </dgm:pt>
    <dgm:pt modelId="{1F41F63D-8836-4826-BAF9-5F1881535694}" type="pres">
      <dgm:prSet presAssocID="{0BEBDA98-CCB4-46B7-A652-152D99F6FB2D}" presName="connector3" presStyleLbl="sibTrans2D1" presStyleIdx="2" presStyleCnt="3"/>
      <dgm:spPr/>
    </dgm:pt>
  </dgm:ptLst>
  <dgm:cxnLst>
    <dgm:cxn modelId="{A6D21700-068D-444A-B1B8-A75C9B6E3B8D}" type="presOf" srcId="{B3390D91-E8D9-47F6-BA7D-2513943006F9}" destId="{5124F2E9-E7B3-4237-BA4B-1BA5C106729D}" srcOrd="2" destOrd="0" presId="urn:microsoft.com/office/officeart/2005/8/layout/gear1"/>
    <dgm:cxn modelId="{2A5F5605-7A22-4453-BF62-833F7F34B0F2}" type="presOf" srcId="{B3390D91-E8D9-47F6-BA7D-2513943006F9}" destId="{5FFBE165-D753-46EA-83ED-82330C517CE2}" srcOrd="1" destOrd="0" presId="urn:microsoft.com/office/officeart/2005/8/layout/gear1"/>
    <dgm:cxn modelId="{999F110D-0DC1-466F-A9A3-85145768A9CF}" type="presOf" srcId="{4635DE36-6736-4A88-BC66-98C0BC0DBBC4}" destId="{C156DE2D-78FD-455A-BDA9-21E6017E880C}" srcOrd="1" destOrd="0" presId="urn:microsoft.com/office/officeart/2005/8/layout/gear1"/>
    <dgm:cxn modelId="{8670B80E-6AE2-46E5-9C9D-3B0F5C4F3E9E}" type="presOf" srcId="{4FB5CA30-F23C-46D9-92B0-51F12DC37C6C}" destId="{DAFF28F9-234A-408E-8A95-436B875DC60B}" srcOrd="1" destOrd="0" presId="urn:microsoft.com/office/officeart/2005/8/layout/gear1"/>
    <dgm:cxn modelId="{8170C816-805D-4F41-B00F-F417F7E276BE}" type="presOf" srcId="{E0F88B3B-3E9A-445A-871D-7C0D9E20C0EF}" destId="{46AAFA50-70E8-4BC9-8901-A4A96332DFA9}" srcOrd="0" destOrd="0" presId="urn:microsoft.com/office/officeart/2005/8/layout/gear1"/>
    <dgm:cxn modelId="{3DDF7319-279A-4FB4-BC53-41722B1DFAE6}" type="presOf" srcId="{B4AFC7F8-2C95-445C-9F7D-88D53C948974}" destId="{46D953C1-53CD-475D-833C-140065F42007}" srcOrd="0" destOrd="0" presId="urn:microsoft.com/office/officeart/2005/8/layout/gear1"/>
    <dgm:cxn modelId="{8F62B02D-3959-466D-A1DF-0F72D71336F8}" srcId="{7C48DDE2-57AA-4229-A82A-0905034CA5C2}" destId="{4635DE36-6736-4A88-BC66-98C0BC0DBBC4}" srcOrd="2" destOrd="0" parTransId="{641BFF6A-A40B-43F4-B64E-BAC08791CC1C}" sibTransId="{0BEBDA98-CCB4-46B7-A652-152D99F6FB2D}"/>
    <dgm:cxn modelId="{7FFFE367-8C88-41C9-9164-028E257E2F74}" type="presOf" srcId="{4FB5CA30-F23C-46D9-92B0-51F12DC37C6C}" destId="{B35ADD51-52CC-44BF-9E18-A73775FA09CE}" srcOrd="0" destOrd="0" presId="urn:microsoft.com/office/officeart/2005/8/layout/gear1"/>
    <dgm:cxn modelId="{A9F41A9A-7E07-49BE-ABFB-C09CCA51AC82}" type="presOf" srcId="{4635DE36-6736-4A88-BC66-98C0BC0DBBC4}" destId="{CF3E21B9-4152-4CB5-98B8-8FC4A38B6924}" srcOrd="3" destOrd="0" presId="urn:microsoft.com/office/officeart/2005/8/layout/gear1"/>
    <dgm:cxn modelId="{76ECDC9F-88A1-4B29-893E-4F5971D81CB8}" srcId="{7C48DDE2-57AA-4229-A82A-0905034CA5C2}" destId="{B3390D91-E8D9-47F6-BA7D-2513943006F9}" srcOrd="1" destOrd="0" parTransId="{6F64FC81-8459-4AA7-BDEE-4028616E3664}" sibTransId="{B4AFC7F8-2C95-445C-9F7D-88D53C948974}"/>
    <dgm:cxn modelId="{60F422A2-3E8A-4BF3-BE5A-E874AEE3B2D2}" type="presOf" srcId="{0BEBDA98-CCB4-46B7-A652-152D99F6FB2D}" destId="{1F41F63D-8836-4826-BAF9-5F1881535694}" srcOrd="0" destOrd="0" presId="urn:microsoft.com/office/officeart/2005/8/layout/gear1"/>
    <dgm:cxn modelId="{E345E9AC-25A0-48F8-9E99-4F38CD2416ED}" type="presOf" srcId="{4FB5CA30-F23C-46D9-92B0-51F12DC37C6C}" destId="{9E66290E-1614-4FB1-ABF7-F752CBBAEE58}" srcOrd="2" destOrd="0" presId="urn:microsoft.com/office/officeart/2005/8/layout/gear1"/>
    <dgm:cxn modelId="{E255A5CF-DBDE-4194-969E-800550552268}" type="presOf" srcId="{4635DE36-6736-4A88-BC66-98C0BC0DBBC4}" destId="{0D4CF8A9-42C0-4A2B-B50C-1908D9B16512}" srcOrd="2" destOrd="0" presId="urn:microsoft.com/office/officeart/2005/8/layout/gear1"/>
    <dgm:cxn modelId="{828823DC-DE8B-48B0-9D09-6711BB1ED214}" type="presOf" srcId="{B3390D91-E8D9-47F6-BA7D-2513943006F9}" destId="{0D8351B9-CC91-423A-891E-44531DB8BA7B}" srcOrd="0" destOrd="0" presId="urn:microsoft.com/office/officeart/2005/8/layout/gear1"/>
    <dgm:cxn modelId="{1FD48EE5-0E7B-426C-AE93-F93D26D5B4DD}" type="presOf" srcId="{7C48DDE2-57AA-4229-A82A-0905034CA5C2}" destId="{88120B38-EE45-40AE-994A-6145CDCCDD80}" srcOrd="0" destOrd="0" presId="urn:microsoft.com/office/officeart/2005/8/layout/gear1"/>
    <dgm:cxn modelId="{C00826F2-2B10-4547-9841-F77DF699CC70}" type="presOf" srcId="{4635DE36-6736-4A88-BC66-98C0BC0DBBC4}" destId="{4481FE5C-D72B-4C8B-B701-4EF279702EFE}" srcOrd="0" destOrd="0" presId="urn:microsoft.com/office/officeart/2005/8/layout/gear1"/>
    <dgm:cxn modelId="{CDCD85FC-633D-424E-B0B8-8EA6DCDFA356}" srcId="{7C48DDE2-57AA-4229-A82A-0905034CA5C2}" destId="{4FB5CA30-F23C-46D9-92B0-51F12DC37C6C}" srcOrd="0" destOrd="0" parTransId="{B657AB5D-74A0-4AAB-81AD-F8D711763E06}" sibTransId="{E0F88B3B-3E9A-445A-871D-7C0D9E20C0EF}"/>
    <dgm:cxn modelId="{2FF04FDD-4705-4F75-B01C-4F6B57C070C3}" type="presParOf" srcId="{88120B38-EE45-40AE-994A-6145CDCCDD80}" destId="{B35ADD51-52CC-44BF-9E18-A73775FA09CE}" srcOrd="0" destOrd="0" presId="urn:microsoft.com/office/officeart/2005/8/layout/gear1"/>
    <dgm:cxn modelId="{E4E178C7-CC0E-47C2-BC77-8C0E6709B376}" type="presParOf" srcId="{88120B38-EE45-40AE-994A-6145CDCCDD80}" destId="{DAFF28F9-234A-408E-8A95-436B875DC60B}" srcOrd="1" destOrd="0" presId="urn:microsoft.com/office/officeart/2005/8/layout/gear1"/>
    <dgm:cxn modelId="{F0E9D68E-35B9-453D-9B31-5C212897187C}" type="presParOf" srcId="{88120B38-EE45-40AE-994A-6145CDCCDD80}" destId="{9E66290E-1614-4FB1-ABF7-F752CBBAEE58}" srcOrd="2" destOrd="0" presId="urn:microsoft.com/office/officeart/2005/8/layout/gear1"/>
    <dgm:cxn modelId="{A071C5B6-53E0-43CA-958E-AE84C9FD63AA}" type="presParOf" srcId="{88120B38-EE45-40AE-994A-6145CDCCDD80}" destId="{0D8351B9-CC91-423A-891E-44531DB8BA7B}" srcOrd="3" destOrd="0" presId="urn:microsoft.com/office/officeart/2005/8/layout/gear1"/>
    <dgm:cxn modelId="{81F61B4F-7734-462F-AD1F-5275FA6D5D7A}" type="presParOf" srcId="{88120B38-EE45-40AE-994A-6145CDCCDD80}" destId="{5FFBE165-D753-46EA-83ED-82330C517CE2}" srcOrd="4" destOrd="0" presId="urn:microsoft.com/office/officeart/2005/8/layout/gear1"/>
    <dgm:cxn modelId="{CD9F8774-E908-4A93-A475-923028383FDB}" type="presParOf" srcId="{88120B38-EE45-40AE-994A-6145CDCCDD80}" destId="{5124F2E9-E7B3-4237-BA4B-1BA5C106729D}" srcOrd="5" destOrd="0" presId="urn:microsoft.com/office/officeart/2005/8/layout/gear1"/>
    <dgm:cxn modelId="{8E2DBB36-485B-4117-BFEB-FB1C9985A82C}" type="presParOf" srcId="{88120B38-EE45-40AE-994A-6145CDCCDD80}" destId="{4481FE5C-D72B-4C8B-B701-4EF279702EFE}" srcOrd="6" destOrd="0" presId="urn:microsoft.com/office/officeart/2005/8/layout/gear1"/>
    <dgm:cxn modelId="{A5C8689B-2BC4-4562-AD39-A881EE17A3C3}" type="presParOf" srcId="{88120B38-EE45-40AE-994A-6145CDCCDD80}" destId="{C156DE2D-78FD-455A-BDA9-21E6017E880C}" srcOrd="7" destOrd="0" presId="urn:microsoft.com/office/officeart/2005/8/layout/gear1"/>
    <dgm:cxn modelId="{1D00C377-D09A-48C6-B198-E872F2B9CA57}" type="presParOf" srcId="{88120B38-EE45-40AE-994A-6145CDCCDD80}" destId="{0D4CF8A9-42C0-4A2B-B50C-1908D9B16512}" srcOrd="8" destOrd="0" presId="urn:microsoft.com/office/officeart/2005/8/layout/gear1"/>
    <dgm:cxn modelId="{EF96EEA9-3F9B-401A-91F9-8D8542DE13FD}" type="presParOf" srcId="{88120B38-EE45-40AE-994A-6145CDCCDD80}" destId="{CF3E21B9-4152-4CB5-98B8-8FC4A38B6924}" srcOrd="9" destOrd="0" presId="urn:microsoft.com/office/officeart/2005/8/layout/gear1"/>
    <dgm:cxn modelId="{FBF0AD43-C436-435A-9423-373AF30DDB2B}" type="presParOf" srcId="{88120B38-EE45-40AE-994A-6145CDCCDD80}" destId="{46AAFA50-70E8-4BC9-8901-A4A96332DFA9}" srcOrd="10" destOrd="0" presId="urn:microsoft.com/office/officeart/2005/8/layout/gear1"/>
    <dgm:cxn modelId="{80B87360-CF28-42A9-BF07-DF8F6AF03728}" type="presParOf" srcId="{88120B38-EE45-40AE-994A-6145CDCCDD80}" destId="{46D953C1-53CD-475D-833C-140065F42007}" srcOrd="11" destOrd="0" presId="urn:microsoft.com/office/officeart/2005/8/layout/gear1"/>
    <dgm:cxn modelId="{0F29943E-65F6-4B8B-BBFA-406E9E7824B1}" type="presParOf" srcId="{88120B38-EE45-40AE-994A-6145CDCCDD80}" destId="{1F41F63D-8836-4826-BAF9-5F1881535694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5ADD51-52CC-44BF-9E18-A73775FA09CE}">
      <dsp:nvSpPr>
        <dsp:cNvPr id="0" name=""/>
        <dsp:cNvSpPr/>
      </dsp:nvSpPr>
      <dsp:spPr>
        <a:xfrm>
          <a:off x="3934701" y="2224563"/>
          <a:ext cx="2718911" cy="2718911"/>
        </a:xfrm>
        <a:prstGeom prst="gear9">
          <a:avLst/>
        </a:prstGeom>
        <a:solidFill>
          <a:srgbClr val="92D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</a:rPr>
            <a:t>Faster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</a:rPr>
            <a:t>Computation</a:t>
          </a:r>
        </a:p>
      </dsp:txBody>
      <dsp:txXfrm>
        <a:off x="4481323" y="2861455"/>
        <a:ext cx="1625667" cy="1397576"/>
      </dsp:txXfrm>
    </dsp:sp>
    <dsp:sp modelId="{0D8351B9-CC91-423A-891E-44531DB8BA7B}">
      <dsp:nvSpPr>
        <dsp:cNvPr id="0" name=""/>
        <dsp:cNvSpPr/>
      </dsp:nvSpPr>
      <dsp:spPr>
        <a:xfrm>
          <a:off x="2217741" y="1477387"/>
          <a:ext cx="2247481" cy="2186439"/>
        </a:xfrm>
        <a:prstGeom prst="gear6">
          <a:avLst/>
        </a:prstGeom>
        <a:solidFill>
          <a:schemeClr val="bg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</a:rPr>
            <a:t>More Complex Nets</a:t>
          </a:r>
        </a:p>
      </dsp:txBody>
      <dsp:txXfrm>
        <a:off x="2777057" y="2031156"/>
        <a:ext cx="1128849" cy="1078901"/>
      </dsp:txXfrm>
    </dsp:sp>
    <dsp:sp modelId="{4481FE5C-D72B-4C8B-B701-4EF279702EFE}">
      <dsp:nvSpPr>
        <dsp:cNvPr id="0" name=""/>
        <dsp:cNvSpPr/>
      </dsp:nvSpPr>
      <dsp:spPr>
        <a:xfrm rot="20700000">
          <a:off x="3662195" y="282778"/>
          <a:ext cx="1937438" cy="1937438"/>
        </a:xfrm>
        <a:prstGeom prst="gear6">
          <a:avLst/>
        </a:prstGeom>
        <a:solidFill>
          <a:schemeClr val="accent4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</a:rPr>
            <a:t>More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</a:rPr>
            <a:t>Data</a:t>
          </a:r>
        </a:p>
      </dsp:txBody>
      <dsp:txXfrm rot="-20700000">
        <a:off x="4087132" y="707715"/>
        <a:ext cx="1087564" cy="1087564"/>
      </dsp:txXfrm>
    </dsp:sp>
    <dsp:sp modelId="{46AAFA50-70E8-4BC9-8901-A4A96332DFA9}">
      <dsp:nvSpPr>
        <dsp:cNvPr id="0" name=""/>
        <dsp:cNvSpPr/>
      </dsp:nvSpPr>
      <dsp:spPr>
        <a:xfrm>
          <a:off x="3666871" y="1809541"/>
          <a:ext cx="3480206" cy="3480206"/>
        </a:xfrm>
        <a:prstGeom prst="circularArrow">
          <a:avLst>
            <a:gd name="adj1" fmla="val 4687"/>
            <a:gd name="adj2" fmla="val 299029"/>
            <a:gd name="adj3" fmla="val 2531554"/>
            <a:gd name="adj4" fmla="val 15828517"/>
            <a:gd name="adj5" fmla="val 5469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6D953C1-53CD-475D-833C-140065F42007}">
      <dsp:nvSpPr>
        <dsp:cNvPr id="0" name=""/>
        <dsp:cNvSpPr/>
      </dsp:nvSpPr>
      <dsp:spPr>
        <a:xfrm>
          <a:off x="1935522" y="1141175"/>
          <a:ext cx="2528587" cy="2528587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41F63D-8836-4826-BAF9-5F1881535694}">
      <dsp:nvSpPr>
        <dsp:cNvPr id="0" name=""/>
        <dsp:cNvSpPr/>
      </dsp:nvSpPr>
      <dsp:spPr>
        <a:xfrm>
          <a:off x="2945104" y="-209872"/>
          <a:ext cx="2726326" cy="2726326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2A38CAC-6322-3E4D-B6AC-296809B1084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26ADCC-FC56-F04E-9F6C-23ABD41E9A4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970338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7543AF-1FB4-FA44-8D64-98182DE3B47D}" type="datetimeFigureOut">
              <a:rPr lang="en-US" smtClean="0"/>
              <a:t>1/31/22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565E84-A64E-374E-BA32-5746B7F772E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151FFA-A0FD-1C4D-BADF-42134FD37AD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970338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3D966C-32A6-6040-B77F-FF238DA0D4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4351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1" y="0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425" tIns="46200" rIns="92425" bIns="462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970939" y="0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425" tIns="46200" rIns="92425" bIns="46200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406400" y="696913"/>
            <a:ext cx="6199188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425" tIns="46200" rIns="92425" bIns="4620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1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425" tIns="46200" rIns="92425" bIns="462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970939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425" tIns="46200" rIns="92425" bIns="462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84278995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6736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err="1"/>
              <a:t>Squeezelerator</a:t>
            </a:r>
            <a:r>
              <a:rPr lang="en-US" altLang="ko-KR" dirty="0"/>
              <a:t> achieves up to 2x and 6x speedup compared to reference OS and WS architectures, respectively.</a:t>
            </a:r>
          </a:p>
          <a:p>
            <a:endParaRPr lang="en-US" dirty="0"/>
          </a:p>
          <a:p>
            <a:r>
              <a:rPr lang="en-US" altLang="ko-KR" dirty="0"/>
              <a:t>Like other NN accelerators, </a:t>
            </a:r>
            <a:r>
              <a:rPr lang="en-US" altLang="ko-KR" dirty="0" err="1"/>
              <a:t>Squeezelerator</a:t>
            </a:r>
            <a:r>
              <a:rPr lang="en-US" altLang="ko-KR" dirty="0"/>
              <a:t> can achieve big (100x) over traditional architectures</a:t>
            </a:r>
          </a:p>
          <a:p>
            <a:r>
              <a:rPr lang="en-US" altLang="ko-KR" dirty="0" err="1"/>
              <a:t>Squeezelerator</a:t>
            </a:r>
            <a:r>
              <a:rPr lang="en-US" altLang="ko-KR" dirty="0"/>
              <a:t> achieves up to 2x and 6x speedup compared to reference OS and WS accelerator architectures.</a:t>
            </a:r>
          </a:p>
          <a:p>
            <a:r>
              <a:rPr lang="en-US" altLang="ko-KR" dirty="0" err="1"/>
              <a:t>Squeezelator</a:t>
            </a:r>
            <a:r>
              <a:rPr lang="en-US" altLang="ko-KR" dirty="0"/>
              <a:t> has the biggest impact on </a:t>
            </a:r>
            <a:r>
              <a:rPr lang="en-US" altLang="ko-KR" dirty="0" err="1"/>
              <a:t>MobileNet</a:t>
            </a:r>
            <a:r>
              <a:rPr lang="en-US" altLang="ko-KR" dirty="0"/>
              <a:t>, since </a:t>
            </a:r>
            <a:r>
              <a:rPr lang="en-US" altLang="ko-KR" dirty="0" err="1"/>
              <a:t>MobileNet</a:t>
            </a:r>
            <a:r>
              <a:rPr lang="en-US" altLang="ko-KR" dirty="0"/>
              <a:t> consist of two different layer types, which are favorable to OS and WS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C8996-0E41-CA40-BE21-F53B2D5601D9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1097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75A799D-8CA6-4374-AD25-FE1E450FC796}" type="slidenum">
              <a:rPr lang="en-US" altLang="en-US"/>
              <a:pPr/>
              <a:t>46</a:t>
            </a:fld>
            <a:endParaRPr lang="en-US" altLang="en-US"/>
          </a:p>
        </p:txBody>
      </p:sp>
      <p:sp>
        <p:nvSpPr>
          <p:cNvPr id="80486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0486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088849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DC85A63-7A75-434D-99C9-CE2D037F6B27}" type="slidenum">
              <a:rPr lang="en-US" altLang="en-US"/>
              <a:pPr/>
              <a:t>47</a:t>
            </a:fld>
            <a:endParaRPr lang="en-US" altLang="en-US"/>
          </a:p>
        </p:txBody>
      </p:sp>
      <p:sp>
        <p:nvSpPr>
          <p:cNvPr id="80998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0998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129609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DC85A63-7A75-434D-99C9-CE2D037F6B27}" type="slidenum">
              <a:rPr lang="en-US" altLang="en-US"/>
              <a:pPr/>
              <a:t>48</a:t>
            </a:fld>
            <a:endParaRPr lang="en-US" altLang="en-US"/>
          </a:p>
        </p:txBody>
      </p:sp>
      <p:sp>
        <p:nvSpPr>
          <p:cNvPr id="80998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0998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704108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DC85A63-7A75-434D-99C9-CE2D037F6B27}" type="slidenum">
              <a:rPr lang="en-US" altLang="en-US"/>
              <a:pPr/>
              <a:t>49</a:t>
            </a:fld>
            <a:endParaRPr lang="en-US" altLang="en-US"/>
          </a:p>
        </p:txBody>
      </p:sp>
      <p:sp>
        <p:nvSpPr>
          <p:cNvPr id="80998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0998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013266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0" name="Shape 34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1" name="Shape 34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34400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1" name="Shape 34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2" name="Shape 34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711347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8" name="Google Shape;388;p60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/>
              <a:t>RISC - threw computers away since too slow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/>
              <a:t>Have to rethink what we’re doing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7113815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S. Galal, “ENERGY EFFICIENT FLOATING-POINT UNIT DESIGN”, </a:t>
            </a:r>
          </a:p>
          <a:p>
            <a:r>
              <a:rPr lang="en-US" sz="1200" dirty="0"/>
              <a:t>http://www-</a:t>
            </a:r>
            <a:r>
              <a:rPr lang="en-US" sz="1200" dirty="0" err="1"/>
              <a:t>vlsi.stanford.edu</a:t>
            </a:r>
            <a:r>
              <a:rPr lang="en-US" sz="1200" dirty="0"/>
              <a:t>/people/alum/pdf/1211_SamehGalal_FP_Design.pdf</a:t>
            </a:r>
          </a:p>
          <a:p>
            <a:endParaRPr lang="en-US" sz="1200" dirty="0"/>
          </a:p>
          <a:p>
            <a:r>
              <a:rPr lang="en-US" sz="1200" dirty="0"/>
              <a:t>Randy Katz, “Arithmetic Circuits”, Part II, CS150 Lecture#24, Fall 2005</a:t>
            </a:r>
          </a:p>
          <a:p>
            <a:endParaRPr lang="en-US" sz="1200" dirty="0"/>
          </a:p>
          <a:p>
            <a:r>
              <a:rPr lang="en-US" sz="1200" dirty="0" err="1"/>
              <a:t>Sumant</a:t>
            </a:r>
            <a:r>
              <a:rPr lang="en-US" sz="1200" dirty="0"/>
              <a:t> </a:t>
            </a:r>
            <a:r>
              <a:rPr lang="en-US" sz="1200" dirty="0" err="1"/>
              <a:t>Dalmiya</a:t>
            </a:r>
            <a:r>
              <a:rPr lang="en-US" sz="1200" dirty="0"/>
              <a:t>, “A Comparative Study of Adders “, UT MSE Report, 2015, https://</a:t>
            </a:r>
            <a:r>
              <a:rPr lang="en-US" sz="1200" dirty="0" err="1"/>
              <a:t>repositories.lib.utexas.edu</a:t>
            </a:r>
            <a:r>
              <a:rPr lang="en-US" sz="1200" dirty="0"/>
              <a:t>/bitstream/handle/2152/35326/DALMIYA-MASTERSREPORT-2015.pdf?sequence=1&amp;isAllowed=y</a:t>
            </a:r>
          </a:p>
          <a:p>
            <a:endParaRPr lang="en-US" sz="1200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21</a:t>
            </a:fld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974270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22</a:t>
            </a:fld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51196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35</a:t>
            </a:fld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261826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Deriving the energy cost is very simple:</a:t>
            </a:r>
          </a:p>
          <a:p>
            <a:pPr>
              <a:buFontTx/>
              <a:buChar char="-"/>
            </a:pPr>
            <a:r>
              <a:rPr lang="en-US" dirty="0"/>
              <a:t>For all of the loop over x (inner loop), we only need to read w[s] once. The cost of this is f(1) as the buffer size for weights is 1. </a:t>
            </a:r>
          </a:p>
          <a:p>
            <a:pPr>
              <a:buFontTx/>
              <a:buChar char="-"/>
            </a:pPr>
            <a:r>
              <a:rPr lang="en-US" dirty="0"/>
              <a:t>Accessing </a:t>
            </a:r>
            <a:r>
              <a:rPr lang="en-US" dirty="0" err="1"/>
              <a:t>i</a:t>
            </a:r>
            <a:r>
              <a:rPr lang="en-US" dirty="0"/>
              <a:t>[</a:t>
            </a:r>
            <a:r>
              <a:rPr lang="en-US" dirty="0" err="1"/>
              <a:t>x+s</a:t>
            </a:r>
            <a:r>
              <a:rPr lang="en-US" dirty="0"/>
              <a:t>] at every iteration requires reading the input buffer which has a size of X’. Therefore this energy cost per cycle is f(X’)</a:t>
            </a:r>
          </a:p>
          <a:p>
            <a:pPr>
              <a:buFontTx/>
              <a:buChar char="-"/>
            </a:pPr>
            <a:r>
              <a:rPr lang="en-US" dirty="0"/>
              <a:t>Similarly, accessing o[x] has a cost of f(X’) to read the current value stored in the buffer, and an additional f(X’) to write back the result after accumulation</a:t>
            </a:r>
          </a:p>
          <a:p>
            <a:pPr>
              <a:buFontTx/>
              <a:buChar char="-"/>
            </a:pPr>
            <a:r>
              <a:rPr lang="en-US" dirty="0"/>
              <a:t>The above three result in an energy cost of f(1) + f(X’) + 2f(X’). The loop has a total of SX’ iterations, hence the result in the slide.</a:t>
            </a:r>
          </a:p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Tx/>
              <a:buChar char="-"/>
              <a:tabLst/>
              <a:defRPr/>
            </a:pPr>
            <a:endParaRPr lang="en-US" sz="1200" b="0" i="0" u="none" strike="noStrike" cap="none" dirty="0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Tx/>
              <a:buChar char="-"/>
              <a:tabLst/>
              <a:defRPr/>
            </a:pPr>
            <a:endParaRPr lang="en-US" sz="1200" b="0" i="0" u="none" strike="noStrike" cap="none" dirty="0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Tx/>
              <a:buChar char="-"/>
              <a:tabLst/>
              <a:defRPr/>
            </a:pP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SX’ [f(X’) + f(X') + f(X') + f(1)]</a:t>
            </a:r>
          </a:p>
          <a:p>
            <a:pPr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37</a:t>
            </a:fld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429234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38</a:t>
            </a:fld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927471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Deriving the energy cost is very simple:</a:t>
            </a:r>
          </a:p>
          <a:p>
            <a:pPr>
              <a:buFontTx/>
              <a:buChar char="-"/>
            </a:pPr>
            <a:r>
              <a:rPr lang="en-US" dirty="0"/>
              <a:t>For all of the loop over s (inner loop), we only need to read o[s] once. The cost of this is f(1) as the buffer size for outputs is 1. We also need to write to this buffer and thus we will incur another f(1) cost.</a:t>
            </a:r>
          </a:p>
          <a:p>
            <a:pPr>
              <a:buFontTx/>
              <a:buChar char="-"/>
            </a:pPr>
            <a:r>
              <a:rPr lang="en-US" dirty="0"/>
              <a:t>Accessing </a:t>
            </a:r>
            <a:r>
              <a:rPr lang="en-US" dirty="0" err="1"/>
              <a:t>i</a:t>
            </a:r>
            <a:r>
              <a:rPr lang="en-US" dirty="0"/>
              <a:t>[</a:t>
            </a:r>
            <a:r>
              <a:rPr lang="en-US" dirty="0" err="1"/>
              <a:t>x+s</a:t>
            </a:r>
            <a:r>
              <a:rPr lang="en-US" dirty="0"/>
              <a:t>] at every iteration requires reading the input buffer which has a size of S. Therefore this energy cost per cycle is f(S)</a:t>
            </a:r>
          </a:p>
          <a:p>
            <a:pPr>
              <a:buFontTx/>
              <a:buChar char="-"/>
            </a:pPr>
            <a:r>
              <a:rPr lang="en-US" dirty="0"/>
              <a:t>Similarly, accessing w[s] has a cost of f(S).</a:t>
            </a:r>
          </a:p>
          <a:p>
            <a:pPr>
              <a:buFontTx/>
              <a:buChar char="-"/>
            </a:pPr>
            <a:endParaRPr lang="en-US" dirty="0"/>
          </a:p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Tx/>
              <a:buChar char="-"/>
              <a:tabLst/>
              <a:defRPr/>
            </a:pP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SX’ [f(1) + f(1) + f(S) + f(S)]</a:t>
            </a:r>
          </a:p>
          <a:p>
            <a:pPr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39</a:t>
            </a:fld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530569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Goal of WS: Reduce overhead of Weight read and write</a:t>
            </a:r>
          </a:p>
          <a:p>
            <a:r>
              <a:rPr lang="en-US" altLang="ko-KR" dirty="0"/>
              <a:t>Goal of OS: Reduce partial sum communication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C8996-0E41-CA40-BE21-F53B2D5601D9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9461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7463405" cy="74699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07097" y="2503924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320800" y="6356351"/>
            <a:ext cx="2844800" cy="365125"/>
          </a:xfrm>
        </p:spPr>
        <p:txBody>
          <a:bodyPr/>
          <a:lstStyle/>
          <a:p>
            <a:fld id="{4C809D17-7ABA-FF46-8924-A553F78F6206}" type="datetime1">
              <a:rPr lang="en-US" smtClean="0"/>
              <a:t>1/31/22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12F75-E67D-3F4E-9BFB-3CCB81420A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2479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E1E6C9-A701-514B-87FC-BD45BBF0F770}" type="datetime1">
              <a:rPr lang="en-US" smtClean="0"/>
              <a:t>1/31/22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12F75-E67D-3F4E-9BFB-3CCB81420A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6804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8557E-270B-854B-B70D-574B993F545A}" type="datetime1">
              <a:rPr lang="en-US" smtClean="0"/>
              <a:t>1/31/22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12F75-E67D-3F4E-9BFB-3CCB81420A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8419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2EDD9A-1867-7540-B69A-F945094225C5}" type="datetime1">
              <a:rPr lang="en-US" smtClean="0"/>
              <a:t>1/31/22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12F75-E67D-3F4E-9BFB-3CCB81420A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5976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34EC532F-5F69-4B53-83A6-9786C3C13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</p:spPr>
        <p:txBody>
          <a:bodyPr/>
          <a:lstStyle/>
          <a:p>
            <a:fld id="{28712F75-E67D-3F4E-9BFB-3CCB81420A8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64491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129F7-BC76-412E-A79B-51670C79DD28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Slide Number Placeholder 7">
            <a:extLst>
              <a:ext uri="{FF2B5EF4-FFF2-40B4-BE49-F238E27FC236}">
                <a16:creationId xmlns:a16="http://schemas.microsoft.com/office/drawing/2014/main" id="{27FD43E0-D172-4568-AA4F-1D05E0F374FF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&gt;&gt; </a:t>
            </a:r>
            <a:fld id="{30B4B7BA-C217-4A83-A1DA-93339217F4EA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8470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2400">
                <a:uFillTx/>
              </a:defRPr>
            </a:lvl1pPr>
            <a:lvl2pPr marL="457189" indent="0" algn="ctr">
              <a:buNone/>
              <a:defRPr sz="2000">
                <a:uFillTx/>
              </a:defRPr>
            </a:lvl2pPr>
            <a:lvl3pPr marL="914377" indent="0" algn="ctr">
              <a:buNone/>
              <a:defRPr sz="1800">
                <a:uFillTx/>
              </a:defRPr>
            </a:lvl3pPr>
            <a:lvl4pPr marL="1371566" indent="0" algn="ctr">
              <a:buNone/>
              <a:defRPr sz="1600">
                <a:uFillTx/>
              </a:defRPr>
            </a:lvl4pPr>
            <a:lvl5pPr marL="1828754" indent="0" algn="ctr">
              <a:buNone/>
              <a:defRPr sz="1600">
                <a:uFillTx/>
              </a:defRPr>
            </a:lvl5pPr>
            <a:lvl6pPr marL="2285943" indent="0" algn="ctr">
              <a:buNone/>
              <a:defRPr sz="1600">
                <a:uFillTx/>
              </a:defRPr>
            </a:lvl6pPr>
            <a:lvl7pPr marL="2743131" indent="0" algn="ctr">
              <a:buNone/>
              <a:defRPr sz="1600">
                <a:uFillTx/>
              </a:defRPr>
            </a:lvl7pPr>
            <a:lvl8pPr marL="3200320" indent="0" algn="ctr">
              <a:buNone/>
              <a:defRPr sz="1600">
                <a:uFillTx/>
              </a:defRPr>
            </a:lvl8pPr>
            <a:lvl9pPr marL="3657509" indent="0" algn="ctr">
              <a:buNone/>
              <a:defRPr sz="1600">
                <a:uFillTx/>
              </a:defRPr>
            </a:lvl9pPr>
          </a:lstStyle>
          <a:p>
            <a:r>
              <a:rPr lang="en-US" dirty="0">
                <a:uFillTx/>
              </a:rPr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1/31/22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05071183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42913">
              <a:buClr>
                <a:schemeClr val="tx1"/>
              </a:buClr>
              <a:buSzPct val="100000"/>
              <a:buFont typeface="Wingdings" charset="2"/>
              <a:buChar char="Ø"/>
              <a:defRPr>
                <a:uFillTx/>
              </a:defRPr>
            </a:lvl1pPr>
            <a:lvl2pPr marL="914400" indent="-457200">
              <a:defRPr>
                <a:uFillTx/>
              </a:defRPr>
            </a:lvl2pPr>
            <a:lvl3pPr marL="1373188" indent="-311150">
              <a:defRPr>
                <a:uFillTx/>
              </a:defRPr>
            </a:lvl3pPr>
            <a:lvl4pPr marL="1830388" indent="-236538">
              <a:defRPr>
                <a:uFillTx/>
              </a:defRPr>
            </a:lvl4pPr>
            <a:lvl5pPr marL="2287588" indent="-234950">
              <a:defRPr>
                <a:uFillTx/>
              </a:defRPr>
            </a:lvl5pPr>
          </a:lstStyle>
          <a:p>
            <a:pPr lvl="0"/>
            <a:r>
              <a:rPr lang="en-US" dirty="0">
                <a:uFillTx/>
              </a:rPr>
              <a:t>Click to edit Master text styles</a:t>
            </a:r>
          </a:p>
          <a:p>
            <a:pPr lvl="1"/>
            <a:r>
              <a:rPr lang="en-US" dirty="0">
                <a:uFillTx/>
              </a:rPr>
              <a:t>Second level</a:t>
            </a:r>
          </a:p>
          <a:p>
            <a:pPr lvl="2"/>
            <a:r>
              <a:rPr lang="en-US" dirty="0">
                <a:uFillTx/>
              </a:rPr>
              <a:t>Third level</a:t>
            </a:r>
          </a:p>
          <a:p>
            <a:pPr lvl="3"/>
            <a:r>
              <a:rPr lang="en-US" dirty="0">
                <a:uFillTx/>
              </a:rPr>
              <a:t>Fourth level</a:t>
            </a:r>
          </a:p>
          <a:p>
            <a:pPr lvl="4"/>
            <a:r>
              <a:rPr lang="en-US" dirty="0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1/31/22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1863897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Title and Content"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541060"/>
            <a:ext cx="10801350" cy="1305579"/>
          </a:xfrm>
        </p:spPr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026025"/>
            <a:ext cx="10515600" cy="4150940"/>
          </a:xfrm>
        </p:spPr>
        <p:txBody>
          <a:bodyPr/>
          <a:lstStyle>
            <a:lvl1pPr marL="457200" indent="-442913">
              <a:buClr>
                <a:schemeClr val="tx1"/>
              </a:buClr>
              <a:buSzPct val="100000"/>
              <a:buFont typeface="Wingdings" charset="2"/>
              <a:buChar char="Ø"/>
              <a:defRPr>
                <a:uFillTx/>
              </a:defRPr>
            </a:lvl1pPr>
            <a:lvl2pPr marL="914400" indent="-457200">
              <a:defRPr>
                <a:uFillTx/>
              </a:defRPr>
            </a:lvl2pPr>
            <a:lvl3pPr marL="1373188" indent="-311150">
              <a:defRPr>
                <a:uFillTx/>
              </a:defRPr>
            </a:lvl3pPr>
            <a:lvl4pPr marL="1830388" indent="-236538">
              <a:defRPr>
                <a:uFillTx/>
              </a:defRPr>
            </a:lvl4pPr>
            <a:lvl5pPr marL="2287588" indent="-234950">
              <a:defRPr>
                <a:uFillTx/>
              </a:defRPr>
            </a:lvl5pPr>
          </a:lstStyle>
          <a:p>
            <a:pPr lvl="0"/>
            <a:r>
              <a:rPr lang="en-US" dirty="0">
                <a:uFillTx/>
              </a:rPr>
              <a:t>Click to edit Master text styles</a:t>
            </a:r>
          </a:p>
          <a:p>
            <a:pPr lvl="1"/>
            <a:r>
              <a:rPr lang="en-US" dirty="0">
                <a:uFillTx/>
              </a:rPr>
              <a:t>Second level</a:t>
            </a:r>
          </a:p>
          <a:p>
            <a:pPr lvl="2"/>
            <a:r>
              <a:rPr lang="en-US" dirty="0">
                <a:uFillTx/>
              </a:rPr>
              <a:t>Third level</a:t>
            </a:r>
          </a:p>
          <a:p>
            <a:pPr lvl="3"/>
            <a:r>
              <a:rPr lang="en-US" dirty="0">
                <a:uFillTx/>
              </a:rPr>
              <a:t>Fourth level</a:t>
            </a:r>
          </a:p>
          <a:p>
            <a:pPr lvl="4"/>
            <a:r>
              <a:rPr lang="en-US" dirty="0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1/31/22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7" name="TextBox 6"/>
          <p:cNvSpPr txBox="1">
            <a:spLocks/>
          </p:cNvSpPr>
          <p:nvPr userDrawn="1"/>
        </p:nvSpPr>
        <p:spPr>
          <a:xfrm>
            <a:off x="175999" y="171728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uFillTx/>
              </a:rPr>
              <a:t>Todo</a:t>
            </a:r>
            <a:r>
              <a:rPr lang="en-US" dirty="0">
                <a:uFillTx/>
              </a:rPr>
              <a:t> Slide</a:t>
            </a:r>
          </a:p>
        </p:txBody>
      </p:sp>
      <p:sp>
        <p:nvSpPr>
          <p:cNvPr id="8" name="TextBox 7"/>
          <p:cNvSpPr txBox="1">
            <a:spLocks/>
          </p:cNvSpPr>
          <p:nvPr userDrawn="1"/>
        </p:nvSpPr>
        <p:spPr>
          <a:xfrm rot="2080315">
            <a:off x="8030560" y="740354"/>
            <a:ext cx="5319706" cy="461665"/>
          </a:xfrm>
          <a:prstGeom prst="rect">
            <a:avLst/>
          </a:prstGeom>
          <a:pattFill prst="wdUpDiag">
            <a:fgClr>
              <a:schemeClr val="accent2">
                <a:lumMod val="50000"/>
              </a:schemeClr>
            </a:fgClr>
            <a:bgClr>
              <a:srgbClr val="FFC000"/>
            </a:bgClr>
          </a:pattFill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effectLst>
                  <a:glow rad="368300">
                    <a:srgbClr val="FFC000">
                      <a:alpha val="76000"/>
                    </a:srgbClr>
                  </a:glow>
                </a:effectLst>
                <a:uFillTx/>
              </a:rPr>
              <a:t>Under Construction</a:t>
            </a:r>
          </a:p>
        </p:txBody>
      </p:sp>
    </p:spTree>
    <p:extLst>
      <p:ext uri="{BB962C8B-B14F-4D97-AF65-F5344CB8AC3E}">
        <p14:creationId xmlns:p14="http://schemas.microsoft.com/office/powerpoint/2010/main" val="188034451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4287" indent="0">
              <a:buClr>
                <a:schemeClr val="tx1"/>
              </a:buClr>
              <a:buSzPct val="100000"/>
              <a:buFont typeface="Wingdings" charset="2"/>
              <a:buNone/>
              <a:defRPr>
                <a:uFillTx/>
              </a:defRPr>
            </a:lvl1pPr>
            <a:lvl2pPr marL="914400" indent="-457200">
              <a:defRPr>
                <a:uFillTx/>
              </a:defRPr>
            </a:lvl2pPr>
            <a:lvl3pPr marL="1373188" indent="-311150">
              <a:defRPr>
                <a:uFillTx/>
              </a:defRPr>
            </a:lvl3pPr>
            <a:lvl4pPr marL="1830388" indent="-236538">
              <a:defRPr>
                <a:uFillTx/>
              </a:defRPr>
            </a:lvl4pPr>
            <a:lvl5pPr marL="2287588" indent="-234950">
              <a:defRPr>
                <a:uFillTx/>
              </a:defRPr>
            </a:lvl5pPr>
          </a:lstStyle>
          <a:p>
            <a:pPr lvl="0"/>
            <a:r>
              <a:rPr lang="en-US" dirty="0">
                <a:uFillTx/>
              </a:rPr>
              <a:t>Click to edit Master text styles</a:t>
            </a:r>
          </a:p>
          <a:p>
            <a:pPr lvl="1"/>
            <a:r>
              <a:rPr lang="en-US" dirty="0">
                <a:uFillTx/>
              </a:rPr>
              <a:t>Second level</a:t>
            </a:r>
          </a:p>
          <a:p>
            <a:pPr lvl="2"/>
            <a:r>
              <a:rPr lang="en-US" dirty="0">
                <a:uFillTx/>
              </a:rPr>
              <a:t>Third level</a:t>
            </a:r>
          </a:p>
          <a:p>
            <a:pPr lvl="3"/>
            <a:r>
              <a:rPr lang="en-US" dirty="0">
                <a:uFillTx/>
              </a:rPr>
              <a:t>Fourth level</a:t>
            </a:r>
          </a:p>
          <a:p>
            <a:pPr lvl="4"/>
            <a:r>
              <a:rPr lang="en-US" dirty="0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1/31/22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31809226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4287" indent="0">
              <a:buClr>
                <a:schemeClr val="tx1"/>
              </a:buClr>
              <a:buSzPct val="100000"/>
              <a:buFont typeface="Wingdings" charset="2"/>
              <a:buNone/>
              <a:defRPr>
                <a:uFillTx/>
                <a:latin typeface="Monaco" charset="0"/>
                <a:ea typeface="Monaco" charset="0"/>
                <a:cs typeface="Monaco" charset="0"/>
              </a:defRPr>
            </a:lvl1pPr>
            <a:lvl2pPr marL="457200" indent="0">
              <a:buNone/>
              <a:defRPr>
                <a:uFillTx/>
                <a:latin typeface="Monaco" charset="0"/>
                <a:ea typeface="Monaco" charset="0"/>
                <a:cs typeface="Monaco" charset="0"/>
              </a:defRPr>
            </a:lvl2pPr>
            <a:lvl3pPr marL="1062038" indent="0">
              <a:buNone/>
              <a:defRPr>
                <a:uFillTx/>
                <a:latin typeface="Monaco" charset="0"/>
                <a:ea typeface="Monaco" charset="0"/>
                <a:cs typeface="Monaco" charset="0"/>
              </a:defRPr>
            </a:lvl3pPr>
            <a:lvl4pPr marL="1593850" indent="0">
              <a:buNone/>
              <a:defRPr>
                <a:uFillTx/>
                <a:latin typeface="Monaco" charset="0"/>
                <a:ea typeface="Monaco" charset="0"/>
                <a:cs typeface="Monaco" charset="0"/>
              </a:defRPr>
            </a:lvl4pPr>
            <a:lvl5pPr marL="2052638" indent="0">
              <a:buNone/>
              <a:defRPr>
                <a:uFillTx/>
                <a:latin typeface="Monaco" charset="0"/>
                <a:ea typeface="Monaco" charset="0"/>
                <a:cs typeface="Monaco" charset="0"/>
              </a:defRPr>
            </a:lvl5pPr>
          </a:lstStyle>
          <a:p>
            <a:pPr lvl="0"/>
            <a:r>
              <a:rPr lang="en-US" dirty="0">
                <a:uFillTx/>
              </a:rPr>
              <a:t>Click to edit Master text styles</a:t>
            </a:r>
          </a:p>
          <a:p>
            <a:pPr lvl="1"/>
            <a:r>
              <a:rPr lang="en-US" dirty="0">
                <a:uFillTx/>
              </a:rPr>
              <a:t>Second level</a:t>
            </a:r>
          </a:p>
          <a:p>
            <a:pPr lvl="2"/>
            <a:r>
              <a:rPr lang="en-US" dirty="0">
                <a:uFillTx/>
              </a:rPr>
              <a:t>Third level</a:t>
            </a:r>
          </a:p>
          <a:p>
            <a:pPr lvl="3"/>
            <a:r>
              <a:rPr lang="en-US" dirty="0">
                <a:uFillTx/>
              </a:rPr>
              <a:t>Fourth level</a:t>
            </a:r>
          </a:p>
          <a:p>
            <a:pPr lvl="4"/>
            <a:r>
              <a:rPr lang="en-US" dirty="0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1/31/22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7559891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5600" y="99374"/>
            <a:ext cx="8460509" cy="68322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92144"/>
            <a:ext cx="10972800" cy="494320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34BCF8-6324-A346-8A6A-8EB30ADBF5CA}" type="datetime1">
              <a:rPr lang="en-US" smtClean="0"/>
              <a:t>1/31/22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569218" y="6454591"/>
            <a:ext cx="612843" cy="365125"/>
          </a:xfrm>
        </p:spPr>
        <p:txBody>
          <a:bodyPr/>
          <a:lstStyle>
            <a:lvl1pPr>
              <a:defRPr sz="1200"/>
            </a:lvl1pPr>
          </a:lstStyle>
          <a:p>
            <a:fld id="{28712F75-E67D-3F4E-9BFB-3CCB81420A8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779294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42913">
              <a:buClr>
                <a:schemeClr val="bg1"/>
              </a:buClr>
              <a:buSzPct val="100000"/>
              <a:buFont typeface="Wingdings" charset="2"/>
              <a:buChar char="Ø"/>
              <a:defRPr>
                <a:solidFill>
                  <a:schemeClr val="bg1"/>
                </a:solidFill>
                <a:uFillTx/>
              </a:defRPr>
            </a:lvl1pPr>
            <a:lvl2pPr marL="914400" indent="-457200">
              <a:defRPr>
                <a:solidFill>
                  <a:schemeClr val="bg1"/>
                </a:solidFill>
                <a:uFillTx/>
              </a:defRPr>
            </a:lvl2pPr>
            <a:lvl3pPr marL="1373188" indent="-311150">
              <a:defRPr>
                <a:solidFill>
                  <a:schemeClr val="bg1"/>
                </a:solidFill>
                <a:uFillTx/>
              </a:defRPr>
            </a:lvl3pPr>
            <a:lvl4pPr marL="1830388" indent="-236538">
              <a:defRPr>
                <a:solidFill>
                  <a:schemeClr val="bg1"/>
                </a:solidFill>
                <a:uFillTx/>
              </a:defRPr>
            </a:lvl4pPr>
            <a:lvl5pPr marL="2287588" indent="-234950">
              <a:defRPr>
                <a:solidFill>
                  <a:schemeClr val="bg1"/>
                </a:solidFill>
                <a:uFillTx/>
              </a:defRPr>
            </a:lvl5pPr>
          </a:lstStyle>
          <a:p>
            <a:pPr lvl="0"/>
            <a:r>
              <a:rPr lang="en-US" dirty="0">
                <a:uFillTx/>
              </a:rPr>
              <a:t>Click to edit Master text styles</a:t>
            </a:r>
          </a:p>
          <a:p>
            <a:pPr lvl="1"/>
            <a:r>
              <a:rPr lang="en-US" dirty="0">
                <a:uFillTx/>
              </a:rPr>
              <a:t>Second level</a:t>
            </a:r>
          </a:p>
          <a:p>
            <a:pPr lvl="2"/>
            <a:r>
              <a:rPr lang="en-US" dirty="0">
                <a:uFillTx/>
              </a:rPr>
              <a:t>Third level</a:t>
            </a:r>
          </a:p>
          <a:p>
            <a:pPr lvl="3"/>
            <a:r>
              <a:rPr lang="en-US" dirty="0">
                <a:uFillTx/>
              </a:rPr>
              <a:t>Fourth level</a:t>
            </a:r>
          </a:p>
          <a:p>
            <a:pPr lvl="4"/>
            <a:r>
              <a:rPr lang="en-US" dirty="0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F51376BE-D49D-E946-9484-81A0C482C8D7}" type="datetimeFigureOut">
              <a:rPr lang="en-US" smtClean="0">
                <a:uFillTx/>
              </a:rPr>
              <a:pPr/>
              <a:t>1/31/22</a:t>
            </a:fld>
            <a:endParaRPr lang="en-US"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endParaRPr lang="en-US"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DC2A921A-EC74-6F4D-8465-D463C43FF014}" type="slidenum">
              <a:rPr lang="en-US" smtClean="0">
                <a:uFillTx/>
              </a:rPr>
              <a:pPr/>
              <a:t>‹#›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83419701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r>
              <a:rPr lang="en-US" dirty="0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42913">
              <a:buClr>
                <a:schemeClr val="bg1"/>
              </a:buClr>
              <a:buSzPct val="100000"/>
              <a:buFont typeface="Wingdings" charset="2"/>
              <a:buChar char="Ø"/>
              <a:defRPr>
                <a:solidFill>
                  <a:schemeClr val="bg1"/>
                </a:solidFill>
                <a:uFillTx/>
              </a:defRPr>
            </a:lvl1pPr>
            <a:lvl2pPr marL="914400" indent="-457200">
              <a:defRPr>
                <a:solidFill>
                  <a:schemeClr val="bg1"/>
                </a:solidFill>
                <a:uFillTx/>
              </a:defRPr>
            </a:lvl2pPr>
            <a:lvl3pPr marL="1373188" indent="-311150">
              <a:defRPr>
                <a:solidFill>
                  <a:schemeClr val="bg1"/>
                </a:solidFill>
                <a:uFillTx/>
              </a:defRPr>
            </a:lvl3pPr>
            <a:lvl4pPr marL="1830388" indent="-236538">
              <a:defRPr>
                <a:solidFill>
                  <a:schemeClr val="bg1"/>
                </a:solidFill>
                <a:uFillTx/>
              </a:defRPr>
            </a:lvl4pPr>
            <a:lvl5pPr marL="2287588" indent="-234950">
              <a:defRPr>
                <a:solidFill>
                  <a:schemeClr val="bg1"/>
                </a:solidFill>
                <a:uFillTx/>
              </a:defRPr>
            </a:lvl5pPr>
          </a:lstStyle>
          <a:p>
            <a:pPr lvl="0"/>
            <a:r>
              <a:rPr lang="en-US" dirty="0">
                <a:uFillTx/>
              </a:rPr>
              <a:t>Click to edit Master text styles</a:t>
            </a:r>
          </a:p>
          <a:p>
            <a:pPr lvl="1"/>
            <a:r>
              <a:rPr lang="en-US" dirty="0">
                <a:uFillTx/>
              </a:rPr>
              <a:t>Second level</a:t>
            </a:r>
          </a:p>
          <a:p>
            <a:pPr lvl="2"/>
            <a:r>
              <a:rPr lang="en-US" dirty="0">
                <a:uFillTx/>
              </a:rPr>
              <a:t>Third level</a:t>
            </a:r>
          </a:p>
          <a:p>
            <a:pPr lvl="3"/>
            <a:r>
              <a:rPr lang="en-US" dirty="0">
                <a:uFillTx/>
              </a:rPr>
              <a:t>Fourth level</a:t>
            </a:r>
          </a:p>
          <a:p>
            <a:pPr lvl="4"/>
            <a:r>
              <a:rPr lang="en-US" dirty="0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F51376BE-D49D-E946-9484-81A0C482C8D7}" type="datetimeFigureOut">
              <a:rPr lang="en-US" smtClean="0">
                <a:uFillTx/>
              </a:rPr>
              <a:pPr/>
              <a:t>1/31/22</a:t>
            </a:fld>
            <a:endParaRPr lang="en-US"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endParaRPr lang="en-US"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DC2A921A-EC74-6F4D-8465-D463C43FF014}" type="slidenum">
              <a:rPr lang="en-US" smtClean="0">
                <a:uFillTx/>
              </a:rPr>
              <a:pPr/>
              <a:t>‹#›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91511046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uFillTx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  <a:uFillTx/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  <a:uFillTx/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1/31/22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99232584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  <a:uFillTx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  <a:uFillTx/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  <a:uFillTx/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F51376BE-D49D-E946-9484-81A0C482C8D7}" type="datetimeFigureOut">
              <a:rPr lang="en-US" smtClean="0">
                <a:uFillTx/>
              </a:rPr>
              <a:pPr/>
              <a:t>1/31/22</a:t>
            </a:fld>
            <a:endParaRPr lang="en-US"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endParaRPr lang="en-US"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DC2A921A-EC74-6F4D-8465-D463C43FF014}" type="slidenum">
              <a:rPr lang="en-US" smtClean="0">
                <a:uFillTx/>
              </a:rPr>
              <a:pPr/>
              <a:t>‹#›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48288147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2_Section Header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tx1"/>
                </a:solidFill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  <a:uFillTx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  <a:uFillTx/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  <a:uFillTx/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uFillTx/>
              </a:defRPr>
            </a:lvl1pPr>
          </a:lstStyle>
          <a:p>
            <a:fld id="{F51376BE-D49D-E946-9484-81A0C482C8D7}" type="datetimeFigureOut">
              <a:rPr lang="en-US" smtClean="0">
                <a:uFillTx/>
              </a:rPr>
              <a:pPr/>
              <a:t>1/31/22</a:t>
            </a:fld>
            <a:endParaRPr lang="en-US"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uFillTx/>
              </a:defRPr>
            </a:lvl1pPr>
          </a:lstStyle>
          <a:p>
            <a:endParaRPr lang="en-US"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uFillTx/>
              </a:defRPr>
            </a:lvl1pPr>
          </a:lstStyle>
          <a:p>
            <a:fld id="{DC2A921A-EC74-6F4D-8465-D463C43FF014}" type="slidenum">
              <a:rPr lang="en-US" smtClean="0">
                <a:uFillTx/>
              </a:rPr>
              <a:pPr/>
              <a:t>‹#›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5008138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9"/>
          </a:xfrm>
        </p:spPr>
        <p:txBody>
          <a:bodyPr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9"/>
          </a:xfrm>
        </p:spPr>
        <p:txBody>
          <a:bodyPr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1/31/22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54711255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uFillTx/>
              </a:defRPr>
            </a:lvl1pPr>
            <a:lvl2pPr marL="457189" indent="0">
              <a:buNone/>
              <a:defRPr sz="2000" b="1">
                <a:uFillTx/>
              </a:defRPr>
            </a:lvl2pPr>
            <a:lvl3pPr marL="914377" indent="0">
              <a:buNone/>
              <a:defRPr sz="1800" b="1">
                <a:uFillTx/>
              </a:defRPr>
            </a:lvl3pPr>
            <a:lvl4pPr marL="1371566" indent="0">
              <a:buNone/>
              <a:defRPr sz="1600" b="1">
                <a:uFillTx/>
              </a:defRPr>
            </a:lvl4pPr>
            <a:lvl5pPr marL="1828754" indent="0">
              <a:buNone/>
              <a:defRPr sz="1600" b="1">
                <a:uFillTx/>
              </a:defRPr>
            </a:lvl5pPr>
            <a:lvl6pPr marL="2285943" indent="0">
              <a:buNone/>
              <a:defRPr sz="1600" b="1">
                <a:uFillTx/>
              </a:defRPr>
            </a:lvl6pPr>
            <a:lvl7pPr marL="2743131" indent="0">
              <a:buNone/>
              <a:defRPr sz="1600" b="1">
                <a:uFillTx/>
              </a:defRPr>
            </a:lvl7pPr>
            <a:lvl8pPr marL="3200320" indent="0">
              <a:buNone/>
              <a:defRPr sz="1600" b="1">
                <a:uFillTx/>
              </a:defRPr>
            </a:lvl8pPr>
            <a:lvl9pPr marL="3657509" indent="0">
              <a:buNone/>
              <a:defRPr sz="1600" b="1"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uFillTx/>
              </a:defRPr>
            </a:lvl1pPr>
            <a:lvl2pPr marL="457189" indent="0">
              <a:buNone/>
              <a:defRPr sz="2000" b="1">
                <a:uFillTx/>
              </a:defRPr>
            </a:lvl2pPr>
            <a:lvl3pPr marL="914377" indent="0">
              <a:buNone/>
              <a:defRPr sz="1800" b="1">
                <a:uFillTx/>
              </a:defRPr>
            </a:lvl3pPr>
            <a:lvl4pPr marL="1371566" indent="0">
              <a:buNone/>
              <a:defRPr sz="1600" b="1">
                <a:uFillTx/>
              </a:defRPr>
            </a:lvl4pPr>
            <a:lvl5pPr marL="1828754" indent="0">
              <a:buNone/>
              <a:defRPr sz="1600" b="1">
                <a:uFillTx/>
              </a:defRPr>
            </a:lvl5pPr>
            <a:lvl6pPr marL="2285943" indent="0">
              <a:buNone/>
              <a:defRPr sz="1600" b="1">
                <a:uFillTx/>
              </a:defRPr>
            </a:lvl6pPr>
            <a:lvl7pPr marL="2743131" indent="0">
              <a:buNone/>
              <a:defRPr sz="1600" b="1">
                <a:uFillTx/>
              </a:defRPr>
            </a:lvl7pPr>
            <a:lvl8pPr marL="3200320" indent="0">
              <a:buNone/>
              <a:defRPr sz="1600" b="1">
                <a:uFillTx/>
              </a:defRPr>
            </a:lvl8pPr>
            <a:lvl9pPr marL="3657509" indent="0">
              <a:buNone/>
              <a:defRPr sz="1600" b="1"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1/31/22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5564679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1/31/22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48470658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1/31/22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24037279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0">
                <a:uFillTx/>
              </a:defRPr>
            </a:lvl1pPr>
            <a:lvl2pPr>
              <a:defRPr sz="2800">
                <a:uFillTx/>
              </a:defRPr>
            </a:lvl2pPr>
            <a:lvl3pPr>
              <a:defRPr sz="2400">
                <a:uFillTx/>
              </a:defRPr>
            </a:lvl3pPr>
            <a:lvl4pPr>
              <a:defRPr sz="2000">
                <a:uFillTx/>
              </a:defRPr>
            </a:lvl4pPr>
            <a:lvl5pPr>
              <a:defRPr sz="2000">
                <a:uFillTx/>
              </a:defRPr>
            </a:lvl5pPr>
            <a:lvl6pPr>
              <a:defRPr sz="2000">
                <a:uFillTx/>
              </a:defRPr>
            </a:lvl6pPr>
            <a:lvl7pPr>
              <a:defRPr sz="2000">
                <a:uFillTx/>
              </a:defRPr>
            </a:lvl7pPr>
            <a:lvl8pPr>
              <a:defRPr sz="2000">
                <a:uFillTx/>
              </a:defRPr>
            </a:lvl8pPr>
            <a:lvl9pPr>
              <a:defRPr sz="2000"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>
                <a:uFillTx/>
              </a:defRPr>
            </a:lvl1pPr>
            <a:lvl2pPr marL="457189" indent="0">
              <a:buNone/>
              <a:defRPr sz="1400">
                <a:uFillTx/>
              </a:defRPr>
            </a:lvl2pPr>
            <a:lvl3pPr marL="914377" indent="0">
              <a:buNone/>
              <a:defRPr sz="1200">
                <a:uFillTx/>
              </a:defRPr>
            </a:lvl3pPr>
            <a:lvl4pPr marL="1371566" indent="0">
              <a:buNone/>
              <a:defRPr sz="1000">
                <a:uFillTx/>
              </a:defRPr>
            </a:lvl4pPr>
            <a:lvl5pPr marL="1828754" indent="0">
              <a:buNone/>
              <a:defRPr sz="1000">
                <a:uFillTx/>
              </a:defRPr>
            </a:lvl5pPr>
            <a:lvl6pPr marL="2285943" indent="0">
              <a:buNone/>
              <a:defRPr sz="1000">
                <a:uFillTx/>
              </a:defRPr>
            </a:lvl6pPr>
            <a:lvl7pPr marL="2743131" indent="0">
              <a:buNone/>
              <a:defRPr sz="1000">
                <a:uFillTx/>
              </a:defRPr>
            </a:lvl7pPr>
            <a:lvl8pPr marL="3200320" indent="0">
              <a:buNone/>
              <a:defRPr sz="1000">
                <a:uFillTx/>
              </a:defRPr>
            </a:lvl8pPr>
            <a:lvl9pPr marL="3657509" indent="0">
              <a:buNone/>
              <a:defRPr sz="1000"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1/31/22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1163190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7114FA-BE7C-664D-ACC8-47C268EACE55}" type="datetime1">
              <a:rPr lang="en-US" smtClean="0"/>
              <a:t>1/31/22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12F75-E67D-3F4E-9BFB-3CCB81420A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98192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 marL="0" indent="0">
              <a:buNone/>
              <a:defRPr sz="3200">
                <a:uFillTx/>
              </a:defRPr>
            </a:lvl1pPr>
            <a:lvl2pPr marL="457189" indent="0">
              <a:buNone/>
              <a:defRPr sz="2800">
                <a:uFillTx/>
              </a:defRPr>
            </a:lvl2pPr>
            <a:lvl3pPr marL="914377" indent="0">
              <a:buNone/>
              <a:defRPr sz="2400">
                <a:uFillTx/>
              </a:defRPr>
            </a:lvl3pPr>
            <a:lvl4pPr marL="1371566" indent="0">
              <a:buNone/>
              <a:defRPr sz="2000">
                <a:uFillTx/>
              </a:defRPr>
            </a:lvl4pPr>
            <a:lvl5pPr marL="1828754" indent="0">
              <a:buNone/>
              <a:defRPr sz="2000">
                <a:uFillTx/>
              </a:defRPr>
            </a:lvl5pPr>
            <a:lvl6pPr marL="2285943" indent="0">
              <a:buNone/>
              <a:defRPr sz="2000">
                <a:uFillTx/>
              </a:defRPr>
            </a:lvl6pPr>
            <a:lvl7pPr marL="2743131" indent="0">
              <a:buNone/>
              <a:defRPr sz="2000">
                <a:uFillTx/>
              </a:defRPr>
            </a:lvl7pPr>
            <a:lvl8pPr marL="3200320" indent="0">
              <a:buNone/>
              <a:defRPr sz="2000">
                <a:uFillTx/>
              </a:defRPr>
            </a:lvl8pPr>
            <a:lvl9pPr marL="3657509" indent="0">
              <a:buNone/>
              <a:defRPr sz="2000">
                <a:uFillTx/>
              </a:defRPr>
            </a:lvl9pPr>
          </a:lstStyle>
          <a:p>
            <a:endParaRPr lang="en-US">
              <a:uFillTx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>
                <a:uFillTx/>
              </a:defRPr>
            </a:lvl1pPr>
            <a:lvl2pPr marL="457189" indent="0">
              <a:buNone/>
              <a:defRPr sz="1400">
                <a:uFillTx/>
              </a:defRPr>
            </a:lvl2pPr>
            <a:lvl3pPr marL="914377" indent="0">
              <a:buNone/>
              <a:defRPr sz="1200">
                <a:uFillTx/>
              </a:defRPr>
            </a:lvl3pPr>
            <a:lvl4pPr marL="1371566" indent="0">
              <a:buNone/>
              <a:defRPr sz="1000">
                <a:uFillTx/>
              </a:defRPr>
            </a:lvl4pPr>
            <a:lvl5pPr marL="1828754" indent="0">
              <a:buNone/>
              <a:defRPr sz="1000">
                <a:uFillTx/>
              </a:defRPr>
            </a:lvl5pPr>
            <a:lvl6pPr marL="2285943" indent="0">
              <a:buNone/>
              <a:defRPr sz="1000">
                <a:uFillTx/>
              </a:defRPr>
            </a:lvl6pPr>
            <a:lvl7pPr marL="2743131" indent="0">
              <a:buNone/>
              <a:defRPr sz="1000">
                <a:uFillTx/>
              </a:defRPr>
            </a:lvl7pPr>
            <a:lvl8pPr marL="3200320" indent="0">
              <a:buNone/>
              <a:defRPr sz="1000">
                <a:uFillTx/>
              </a:defRPr>
            </a:lvl8pPr>
            <a:lvl9pPr marL="3657509" indent="0">
              <a:buNone/>
              <a:defRPr sz="1000"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1/31/22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29042241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1/31/22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83642010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6"/>
            <a:ext cx="2628900" cy="5811839"/>
          </a:xfrm>
        </p:spPr>
        <p:txBody>
          <a:bodyPr vert="eaVert"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6"/>
            <a:ext cx="7734300" cy="5811839"/>
          </a:xfrm>
        </p:spPr>
        <p:txBody>
          <a:bodyPr vert="eaVert"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1/31/22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72222459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" y="1915566"/>
            <a:ext cx="12191999" cy="1996034"/>
          </a:xfrm>
        </p:spPr>
        <p:txBody>
          <a:bodyPr/>
          <a:lstStyle>
            <a:lvl1pPr algn="ctr">
              <a:defRPr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r>
              <a:rPr lang="en-US" dirty="0">
                <a:uFillTx/>
              </a:rPr>
              <a:t>Click to edit Master title style</a:t>
            </a: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914400" y="6248400"/>
            <a:ext cx="25400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400"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pPr>
              <a:defRPr>
                <a:uFillTx/>
              </a:defRPr>
            </a:pPr>
            <a:endParaRPr lang="en-US">
              <a:uFillTx/>
            </a:endParaRPr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4165600" y="6248400"/>
            <a:ext cx="38608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defRPr sz="1400"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pPr>
              <a:defRPr>
                <a:uFillTx/>
              </a:defRPr>
            </a:pPr>
            <a:endParaRPr lang="en-US">
              <a:uFillTx/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8400"/>
            <a:ext cx="2540000" cy="457200"/>
          </a:xfrm>
        </p:spPr>
        <p:txBody>
          <a:bodyPr/>
          <a:lstStyle>
            <a:lvl1pPr>
              <a:defRPr b="0" i="0"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fld id="{0707532D-10C1-AA49-B4A4-A871B8E03AF0}" type="slidenum">
              <a:rPr lang="en-US" smtClean="0">
                <a:uFillTx/>
              </a:rPr>
              <a:pPr/>
              <a:t>‹#›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0769588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Title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" y="1915566"/>
            <a:ext cx="12191999" cy="1996034"/>
          </a:xfrm>
        </p:spPr>
        <p:txBody>
          <a:bodyPr/>
          <a:lstStyle>
            <a:lvl1pPr algn="ctr">
              <a:defRPr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r>
              <a:rPr lang="en-US" dirty="0">
                <a:uFillTx/>
              </a:rPr>
              <a:t>Click to edit Master title style</a:t>
            </a: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914400" y="6248400"/>
            <a:ext cx="25400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400"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pPr>
              <a:defRPr>
                <a:uFillTx/>
              </a:defRPr>
            </a:pPr>
            <a:endParaRPr lang="en-US">
              <a:uFillTx/>
            </a:endParaRPr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4165600" y="6248400"/>
            <a:ext cx="38608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defRPr sz="1400"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pPr>
              <a:defRPr>
                <a:uFillTx/>
              </a:defRPr>
            </a:pPr>
            <a:endParaRPr lang="en-US">
              <a:uFillTx/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8400"/>
            <a:ext cx="2540000" cy="457200"/>
          </a:xfrm>
        </p:spPr>
        <p:txBody>
          <a:bodyPr/>
          <a:lstStyle>
            <a:lvl1pPr>
              <a:defRPr b="0" i="0"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fld id="{0707532D-10C1-AA49-B4A4-A871B8E03AF0}" type="slidenum">
              <a:rPr lang="en-US" smtClean="0">
                <a:uFillTx/>
              </a:rPr>
              <a:pPr/>
              <a:t>‹#›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1091961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415601" y="593367"/>
            <a:ext cx="11360799" cy="7635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4800"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415601" y="1536633"/>
            <a:ext cx="11360799" cy="4555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defRPr sz="3733"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737071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D6EC54-A09C-DD4F-A7D7-3057F8805A14}" type="datetime1">
              <a:rPr lang="en-US" smtClean="0"/>
              <a:t>1/31/22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12F75-E67D-3F4E-9BFB-3CCB81420A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2633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215232"/>
            <a:ext cx="5386917" cy="639762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1854994"/>
            <a:ext cx="5386917" cy="39512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215232"/>
            <a:ext cx="5389033" cy="639762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1854994"/>
            <a:ext cx="5389033" cy="39512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AD2C7-5F06-8F43-94A3-96629BFF2086}" type="datetime1">
              <a:rPr lang="en-US" smtClean="0"/>
              <a:t>1/31/22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12F75-E67D-3F4E-9BFB-3CCB81420A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5636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CF5A18-C01E-F44C-9BDE-47FEAD9856CE}" type="datetime1">
              <a:rPr lang="en-US" smtClean="0"/>
              <a:t>1/31/22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12F75-E67D-3F4E-9BFB-3CCB81420A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166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4CAB26-31C0-B647-8269-A1D9A8F62695}" type="datetime1">
              <a:rPr lang="en-US" smtClean="0"/>
              <a:t>1/31/22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12F75-E67D-3F4E-9BFB-3CCB81420A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5812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D97B6-8560-3A4A-B84D-53539B50B7D1}" type="datetime1">
              <a:rPr lang="en-US" smtClean="0"/>
              <a:t>1/31/22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12F75-E67D-3F4E-9BFB-3CCB81420A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8089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C8159-B97F-F44E-A9EF-961D60FEAB7D}" type="datetime1">
              <a:rPr lang="en-US" smtClean="0"/>
              <a:t>1/31/22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12F75-E67D-3F4E-9BFB-3CCB81420A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763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17.xml"/><Relationship Id="rId21" Type="http://schemas.openxmlformats.org/officeDocument/2006/relationships/slideLayout" Target="../slideLayouts/slideLayout35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31.xml"/><Relationship Id="rId2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30.xml"/><Relationship Id="rId20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24.xml"/><Relationship Id="rId19" Type="http://schemas.openxmlformats.org/officeDocument/2006/relationships/slideLayout" Target="../slideLayouts/slideLayout33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Relationship Id="rId22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0" y="0"/>
            <a:ext cx="12192000" cy="855586"/>
          </a:xfrm>
          <a:prstGeom prst="rect">
            <a:avLst/>
          </a:prstGeom>
          <a:solidFill>
            <a:schemeClr val="tx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99491" y="87861"/>
            <a:ext cx="8460509" cy="6782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182960"/>
            <a:ext cx="10972800" cy="49432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7431AA-3004-C641-B95D-A635BA058120}" type="datetime1">
              <a:rPr lang="en-US" smtClean="0"/>
              <a:t>1/31/22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79695" y="6356350"/>
            <a:ext cx="61284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712F75-E67D-3F4E-9BFB-3CCB81420A8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D7DF0F6-6236-7841-9DDD-EA1DDC93CD2E}"/>
              </a:ext>
            </a:extLst>
          </p:cNvPr>
          <p:cNvSpPr txBox="1"/>
          <p:nvPr userDrawn="1"/>
        </p:nvSpPr>
        <p:spPr>
          <a:xfrm>
            <a:off x="10574130" y="0"/>
            <a:ext cx="161787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bg1">
                    <a:lumMod val="65000"/>
                  </a:schemeClr>
                </a:solidFill>
              </a:rPr>
              <a:t> © Pallas Group, UCB</a:t>
            </a:r>
          </a:p>
        </p:txBody>
      </p:sp>
    </p:spTree>
    <p:extLst>
      <p:ext uri="{BB962C8B-B14F-4D97-AF65-F5344CB8AC3E}">
        <p14:creationId xmlns:p14="http://schemas.microsoft.com/office/powerpoint/2010/main" val="39428600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  <p:sldLayoutId id="2147483735" r:id="rId12"/>
    <p:sldLayoutId id="2147483736" r:id="rId13"/>
    <p:sldLayoutId id="2147483737" r:id="rId14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32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52450" y="320675"/>
            <a:ext cx="1080135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uFillTx/>
              </a:rP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>
                <a:uFillTx/>
              </a:rPr>
              <a:t>Click to edit Master text styles</a:t>
            </a:r>
          </a:p>
          <a:p>
            <a:pPr lvl="1"/>
            <a:r>
              <a:rPr lang="en-US" dirty="0">
                <a:uFillTx/>
              </a:rPr>
              <a:t>Second level</a:t>
            </a:r>
          </a:p>
          <a:p>
            <a:pPr lvl="2"/>
            <a:r>
              <a:rPr lang="en-US" dirty="0">
                <a:uFillTx/>
              </a:rPr>
              <a:t>Third level</a:t>
            </a:r>
          </a:p>
          <a:p>
            <a:pPr lvl="3"/>
            <a:r>
              <a:rPr lang="en-US" dirty="0">
                <a:uFillTx/>
              </a:rPr>
              <a:t>Fourth level</a:t>
            </a:r>
          </a:p>
          <a:p>
            <a:pPr lvl="4"/>
            <a:r>
              <a:rPr lang="en-US" dirty="0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uFillTx/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defTabSz="914377"/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 defTabSz="914377"/>
              <a:t>1/31/22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uFillTx/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defTabSz="914377"/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uFillTx/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defTabSz="914377"/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 defTabSz="914377"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9572468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  <p:sldLayoutId id="2147483750" r:id="rId12"/>
    <p:sldLayoutId id="2147483751" r:id="rId13"/>
    <p:sldLayoutId id="2147483752" r:id="rId14"/>
    <p:sldLayoutId id="2147483753" r:id="rId15"/>
    <p:sldLayoutId id="2147483754" r:id="rId16"/>
    <p:sldLayoutId id="2147483755" r:id="rId17"/>
    <p:sldLayoutId id="2147483756" r:id="rId18"/>
    <p:sldLayoutId id="2147483757" r:id="rId19"/>
    <p:sldLayoutId id="2147483758" r:id="rId20"/>
    <p:sldLayoutId id="2147483759" r:id="rId2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uFillTx/>
          <a:latin typeface="+mj-lt"/>
          <a:ea typeface="Helvetica Neue" charset="0"/>
          <a:cs typeface="Helvetica Neue" charset="0"/>
        </a:defRPr>
      </a:lvl1pPr>
    </p:titleStyle>
    <p:bodyStyle>
      <a:lvl1pPr marL="0" indent="0" algn="l" defTabSz="914377" rtl="0" eaLnBrk="1" latinLnBrk="0" hangingPunct="1">
        <a:lnSpc>
          <a:spcPct val="90000"/>
        </a:lnSpc>
        <a:spcBef>
          <a:spcPts val="2200"/>
        </a:spcBef>
        <a:buFont typeface="Wingdings" charset="2"/>
        <a:buNone/>
        <a:defRPr sz="2800" b="0" i="0" kern="1200">
          <a:solidFill>
            <a:schemeClr val="tx1"/>
          </a:solidFill>
          <a:uFillTx/>
          <a:latin typeface="+mn-lt"/>
          <a:ea typeface="Helvetica Neue Light" charset="0"/>
          <a:cs typeface="Helvetica Neue Light" charset="0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charset="2"/>
        <a:buChar char="Ø"/>
        <a:defRPr sz="2400" b="0" i="0" kern="1200">
          <a:solidFill>
            <a:schemeClr val="tx1"/>
          </a:solidFill>
          <a:uFillTx/>
          <a:latin typeface="+mn-lt"/>
          <a:ea typeface="Helvetica Neue Light" charset="0"/>
          <a:cs typeface="Helvetica Neue Light" charset="0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charset="2"/>
        <a:buChar char="Ø"/>
        <a:defRPr sz="2000" b="0" i="0" kern="1200">
          <a:solidFill>
            <a:schemeClr val="tx1"/>
          </a:solidFill>
          <a:uFillTx/>
          <a:latin typeface="+mn-lt"/>
          <a:ea typeface="Helvetica Neue Light" charset="0"/>
          <a:cs typeface="Helvetica Neue Light" charset="0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charset="2"/>
        <a:buChar char="Ø"/>
        <a:defRPr sz="1800" b="0" i="0" kern="1200">
          <a:solidFill>
            <a:schemeClr val="tx1"/>
          </a:solidFill>
          <a:uFillTx/>
          <a:latin typeface="+mn-lt"/>
          <a:ea typeface="Helvetica Neue Light" charset="0"/>
          <a:cs typeface="Helvetica Neue Light" charset="0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charset="2"/>
        <a:buChar char="Ø"/>
        <a:defRPr sz="1800" b="0" i="0" kern="1200">
          <a:solidFill>
            <a:schemeClr val="tx1"/>
          </a:solidFill>
          <a:uFillTx/>
          <a:latin typeface="+mn-lt"/>
          <a:ea typeface="Helvetica Neue Light" charset="0"/>
          <a:cs typeface="Helvetica Neue Light" charset="0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9pPr>
    </p:bodyStyle>
    <p:otherStyle>
      <a:defPPr>
        <a:defRPr lang="en-US">
          <a:uFillTx/>
        </a:defRPr>
      </a:defPPr>
      <a:lvl1pPr marL="0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tiff"/><Relationship Id="rId7" Type="http://schemas.openxmlformats.org/officeDocument/2006/relationships/image" Target="../media/image16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emf"/><Relationship Id="rId9" Type="http://schemas.openxmlformats.org/officeDocument/2006/relationships/image" Target="../media/image18.em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8.svg"/><Relationship Id="rId9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8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1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9.emf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proceedings.neurips.cc/paper/2019/hash/65fc9fb4897a89789352e211ca2d398f-Abstract.html" TargetMode="External"/><Relationship Id="rId2" Type="http://schemas.openxmlformats.org/officeDocument/2006/relationships/hyperlink" Target="https://proceedings.neurips.cc/paper/2018/file/335d3d1cd7ef05ec77714a215134914c-Paper.pdf" TargetMode="External"/><Relationship Id="rId1" Type="http://schemas.openxmlformats.org/officeDocument/2006/relationships/slideLayout" Target="../slideLayouts/slideLayout16.xml"/><Relationship Id="rId4" Type="http://schemas.openxmlformats.org/officeDocument/2006/relationships/hyperlink" Target="https://openreview.net/pdf?id=Bkxe2AVtPS" TargetMode="Externa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7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43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45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4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48.emf"/><Relationship Id="rId4" Type="http://schemas.openxmlformats.org/officeDocument/2006/relationships/image" Target="../media/image4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1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5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1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10" Type="http://schemas.openxmlformats.org/officeDocument/2006/relationships/image" Target="../media/image4.tiff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5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5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dspace.mit.edu/handle/1721.1/102369" TargetMode="External"/><Relationship Id="rId2" Type="http://schemas.openxmlformats.org/officeDocument/2006/relationships/hyperlink" Target="https://openreview.net/pdf?id=r1gs9JgRZ" TargetMode="External"/><Relationship Id="rId1" Type="http://schemas.openxmlformats.org/officeDocument/2006/relationships/slideLayout" Target="../slideLayouts/slideLayout16.xml"/><Relationship Id="rId5" Type="http://schemas.openxmlformats.org/officeDocument/2006/relationships/hyperlink" Target="https://people.eecs.berkeley.edu/~ysshao/assets/papers/genc2021-dac.pdf" TargetMode="External"/><Relationship Id="rId4" Type="http://schemas.openxmlformats.org/officeDocument/2006/relationships/hyperlink" Target="https://arxiv.org/pdf/1809.04070.pdf" TargetMode="Externa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dl.acm.org/doi/10.1145/3282307" TargetMode="External"/><Relationship Id="rId2" Type="http://schemas.openxmlformats.org/officeDocument/2006/relationships/hyperlink" Target="https://people.eecs.berkeley.edu/~kubitron/cs252/handouts/papers/RooflineVyNoYellow.pdf" TargetMode="Externa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0.png"/><Relationship Id="rId4" Type="http://schemas.openxmlformats.org/officeDocument/2006/relationships/hyperlink" Target="https://arxiv.org/ftp/arxiv/papers/1704/1704.04760.pdf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riselab/ai-and-memory-wall-2cb4265cb0b8" TargetMode="External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rlrupp.net/2018/02/42-years-of-microprocessor-trend-data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ubtitle 2">
            <a:extLst>
              <a:ext uri="{FF2B5EF4-FFF2-40B4-BE49-F238E27FC236}">
                <a16:creationId xmlns:a16="http://schemas.microsoft.com/office/drawing/2014/main" id="{2E258B90-0F12-634D-B10B-BF94645DDE0A}"/>
              </a:ext>
            </a:extLst>
          </p:cNvPr>
          <p:cNvSpPr txBox="1">
            <a:spLocks/>
          </p:cNvSpPr>
          <p:nvPr/>
        </p:nvSpPr>
        <p:spPr bwMode="auto">
          <a:xfrm>
            <a:off x="3278459" y="5586290"/>
            <a:ext cx="8240721" cy="12717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</a:bodyPr>
          <a:lstStyle>
            <a:lvl1pPr marL="342900" lvl="0" indent="-342900" algn="ctr" defTabSz="457200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 charset="0"/>
              <a:buNone/>
              <a:defRPr sz="2800" b="0" i="0" kern="1200">
                <a:solidFill>
                  <a:srgbClr val="404040"/>
                </a:solidFill>
                <a:latin typeface="Tahoma"/>
                <a:ea typeface="Helvetica Neue Light" charset="0"/>
                <a:cs typeface="Tahoma"/>
              </a:defRPr>
            </a:lvl1pPr>
            <a:lvl2pPr marL="628650" lvl="1" indent="-171450" algn="ctr" defTabSz="457200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 charset="0"/>
              <a:buNone/>
              <a:defRPr sz="2800" b="0" i="0" kern="1200">
                <a:solidFill>
                  <a:srgbClr val="404040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2pPr>
            <a:lvl3pPr marL="1089025" lvl="2" indent="-174625" algn="ctr" defTabSz="457200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Lucida Grande" charset="0"/>
              <a:buNone/>
              <a:defRPr sz="2800" b="0" i="0" kern="1200">
                <a:solidFill>
                  <a:srgbClr val="404040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3pPr>
            <a:lvl4pPr marL="1541463" lvl="3" indent="-169863" algn="ctr" defTabSz="457200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 charset="0"/>
              <a:buNone/>
              <a:defRPr sz="2800" b="0" i="0" kern="1200">
                <a:solidFill>
                  <a:srgbClr val="404040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4pPr>
            <a:lvl5pPr marL="2001838" lvl="4" indent="-173038" algn="ctr" defTabSz="457200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Lucida Grande" charset="0"/>
              <a:buNone/>
              <a:defRPr sz="2800" b="0" i="0" kern="1200">
                <a:solidFill>
                  <a:srgbClr val="404040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5pPr>
            <a:lvl6pPr marL="2514600" lvl="5" indent="-228600" algn="ctr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ctr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ctr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ctr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>
              <a:buClrTx/>
              <a:defRPr/>
            </a:pPr>
            <a:r>
              <a:rPr lang="en-US" sz="3600" dirty="0">
                <a:latin typeface="Century Gothic" panose="020B0502020202020204" pitchFamily="34" charset="0"/>
                <a:cs typeface="Calibri" panose="020F0502020204030204" pitchFamily="34" charset="0"/>
              </a:rPr>
              <a:t>Amir Gholami &amp; Joseph E. Gonzalez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DB2976-31A7-0C41-A48C-33994F7292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41680" y="871189"/>
            <a:ext cx="10477500" cy="4053794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>
                <a:solidFill>
                  <a:schemeClr val="accent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AI-Systems</a:t>
            </a:r>
            <a:br>
              <a:rPr lang="en-US" sz="11500" dirty="0">
                <a:solidFill>
                  <a:schemeClr val="accent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US" sz="9600" dirty="0">
                <a:solidFill>
                  <a:schemeClr val="accent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Hardware For Machine Learning</a:t>
            </a:r>
            <a:br>
              <a:rPr lang="en-US" sz="9600" dirty="0"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US" sz="9600" dirty="0">
                <a:solidFill>
                  <a:schemeClr val="accent5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(294-162)</a:t>
            </a:r>
            <a:endParaRPr lang="en-US" sz="11500" dirty="0">
              <a:solidFill>
                <a:schemeClr val="accent5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5745213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9704">
        <p159:morph option="byObject"/>
      </p:transition>
    </mc:Choice>
    <mc:Fallback xmlns="">
      <p:transition spd="slow" advTm="19704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40"/>
          <p:cNvSpPr txBox="1"/>
          <p:nvPr/>
        </p:nvSpPr>
        <p:spPr>
          <a:xfrm>
            <a:off x="1746221" y="6286925"/>
            <a:ext cx="9076400" cy="5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r">
              <a:buClr>
                <a:srgbClr val="666666"/>
              </a:buClr>
            </a:pPr>
            <a:r>
              <a:rPr lang="en-US" sz="1200" dirty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Based on </a:t>
            </a:r>
            <a:r>
              <a:rPr lang="en-US" sz="1200" dirty="0" err="1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SPECintCPU</a:t>
            </a:r>
            <a:r>
              <a:rPr lang="en-US" sz="1200" dirty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. Source: John Hennessy and David Patterson, Computer Architecture: A Quantitative Approach, 6/e. 2018</a:t>
            </a:r>
            <a:endParaRPr sz="1867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DD88D31-781D-3E4B-8ECC-E86317E81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It has Slowed Down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80E91C9-366B-5148-9714-6BB3B8A07669}"/>
              </a:ext>
            </a:extLst>
          </p:cNvPr>
          <p:cNvGrpSpPr>
            <a:grpSpLocks noChangeAspect="1"/>
          </p:cNvGrpSpPr>
          <p:nvPr/>
        </p:nvGrpSpPr>
        <p:grpSpPr>
          <a:xfrm>
            <a:off x="1881131" y="1327093"/>
            <a:ext cx="8429738" cy="4959832"/>
            <a:chOff x="744376" y="806975"/>
            <a:chExt cx="7321374" cy="4307700"/>
          </a:xfrm>
        </p:grpSpPr>
        <p:pic>
          <p:nvPicPr>
            <p:cNvPr id="36" name="Google Shape;390;p40">
              <a:extLst>
                <a:ext uri="{FF2B5EF4-FFF2-40B4-BE49-F238E27FC236}">
                  <a16:creationId xmlns:a16="http://schemas.microsoft.com/office/drawing/2014/main" id="{F7CAB845-F013-1B4F-AE5B-A11D077F2142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44376" y="806975"/>
              <a:ext cx="6968700" cy="4307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7" name="Google Shape;391;p40">
              <a:extLst>
                <a:ext uri="{FF2B5EF4-FFF2-40B4-BE49-F238E27FC236}">
                  <a16:creationId xmlns:a16="http://schemas.microsoft.com/office/drawing/2014/main" id="{D0779331-5A46-904C-8367-318ADFA46CA9}"/>
                </a:ext>
              </a:extLst>
            </p:cNvPr>
            <p:cNvSpPr/>
            <p:nvPr/>
          </p:nvSpPr>
          <p:spPr>
            <a:xfrm>
              <a:off x="1862950" y="1594375"/>
              <a:ext cx="6202800" cy="3391500"/>
            </a:xfrm>
            <a:prstGeom prst="diagStripe">
              <a:avLst>
                <a:gd name="adj" fmla="val 73333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394;p40">
              <a:extLst>
                <a:ext uri="{FF2B5EF4-FFF2-40B4-BE49-F238E27FC236}">
                  <a16:creationId xmlns:a16="http://schemas.microsoft.com/office/drawing/2014/main" id="{7964F1B6-1D34-864C-B245-AF1A5FFD800F}"/>
                </a:ext>
              </a:extLst>
            </p:cNvPr>
            <p:cNvSpPr/>
            <p:nvPr/>
          </p:nvSpPr>
          <p:spPr>
            <a:xfrm>
              <a:off x="7075000" y="1736675"/>
              <a:ext cx="661200" cy="2955600"/>
            </a:xfrm>
            <a:prstGeom prst="rect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395;p40">
              <a:extLst>
                <a:ext uri="{FF2B5EF4-FFF2-40B4-BE49-F238E27FC236}">
                  <a16:creationId xmlns:a16="http://schemas.microsoft.com/office/drawing/2014/main" id="{A6B017D3-D243-3C45-833C-8FAE946DAA78}"/>
                </a:ext>
              </a:extLst>
            </p:cNvPr>
            <p:cNvSpPr txBox="1"/>
            <p:nvPr/>
          </p:nvSpPr>
          <p:spPr>
            <a:xfrm>
              <a:off x="6971650" y="1730975"/>
              <a:ext cx="867900" cy="113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Font typeface="Arial"/>
                <a:buNone/>
              </a:pPr>
              <a:r>
                <a:rPr lang="en-US" sz="14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End of </a:t>
              </a:r>
              <a:r>
                <a:rPr lang="en-US" b="1">
                  <a:solidFill>
                    <a:schemeClr val="lt1"/>
                  </a:solidFill>
                </a:rPr>
                <a:t>the Line?</a:t>
              </a:r>
              <a:endParaRPr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Font typeface="Arial"/>
                <a:buNone/>
              </a:pPr>
              <a:r>
                <a:rPr lang="en-US" sz="14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2X / </a:t>
              </a:r>
              <a:br>
                <a:rPr lang="en-US" sz="14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-US" sz="14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20 yrs</a:t>
              </a:r>
              <a:endParaRPr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en-US" sz="10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(3%/yr)</a:t>
              </a:r>
              <a:endParaRPr/>
            </a:p>
          </p:txBody>
        </p:sp>
        <p:cxnSp>
          <p:nvCxnSpPr>
            <p:cNvPr id="40" name="Google Shape;396;p40">
              <a:extLst>
                <a:ext uri="{FF2B5EF4-FFF2-40B4-BE49-F238E27FC236}">
                  <a16:creationId xmlns:a16="http://schemas.microsoft.com/office/drawing/2014/main" id="{0186CFE3-5931-AF42-9D3C-DF4B803F6561}"/>
                </a:ext>
              </a:extLst>
            </p:cNvPr>
            <p:cNvCxnSpPr/>
            <p:nvPr/>
          </p:nvCxnSpPr>
          <p:spPr>
            <a:xfrm>
              <a:off x="5425500" y="4692425"/>
              <a:ext cx="1678200" cy="1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41" name="Google Shape;397;p40">
              <a:extLst>
                <a:ext uri="{FF2B5EF4-FFF2-40B4-BE49-F238E27FC236}">
                  <a16:creationId xmlns:a16="http://schemas.microsoft.com/office/drawing/2014/main" id="{33E34306-382D-FA42-B9F4-0FE02A00E310}"/>
                </a:ext>
              </a:extLst>
            </p:cNvPr>
            <p:cNvGrpSpPr/>
            <p:nvPr/>
          </p:nvGrpSpPr>
          <p:grpSpPr>
            <a:xfrm>
              <a:off x="2494200" y="2296925"/>
              <a:ext cx="2931300" cy="2395500"/>
              <a:chOff x="2494200" y="2296925"/>
              <a:chExt cx="2931300" cy="2395500"/>
            </a:xfrm>
          </p:grpSpPr>
          <p:sp>
            <p:nvSpPr>
              <p:cNvPr id="61" name="Google Shape;398;p40">
                <a:extLst>
                  <a:ext uri="{FF2B5EF4-FFF2-40B4-BE49-F238E27FC236}">
                    <a16:creationId xmlns:a16="http://schemas.microsoft.com/office/drawing/2014/main" id="{B25FFFF5-E382-1246-9BF9-F5733DF51B67}"/>
                  </a:ext>
                </a:extLst>
              </p:cNvPr>
              <p:cNvSpPr/>
              <p:nvPr/>
            </p:nvSpPr>
            <p:spPr>
              <a:xfrm flipH="1">
                <a:off x="2494200" y="2296925"/>
                <a:ext cx="2931300" cy="2395500"/>
              </a:xfrm>
              <a:prstGeom prst="rtTriangle">
                <a:avLst/>
              </a:prstGeom>
              <a:solidFill>
                <a:srgbClr val="00FF00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" name="Google Shape;399;p40">
                <a:extLst>
                  <a:ext uri="{FF2B5EF4-FFF2-40B4-BE49-F238E27FC236}">
                    <a16:creationId xmlns:a16="http://schemas.microsoft.com/office/drawing/2014/main" id="{970D8DFE-F123-6541-888C-A189F652F437}"/>
                  </a:ext>
                </a:extLst>
              </p:cNvPr>
              <p:cNvSpPr txBox="1"/>
              <p:nvPr/>
            </p:nvSpPr>
            <p:spPr>
              <a:xfrm>
                <a:off x="3968600" y="3541325"/>
                <a:ext cx="1103400" cy="778800"/>
              </a:xfrm>
              <a:prstGeom prst="rect">
                <a:avLst/>
              </a:prstGeom>
              <a:solidFill>
                <a:srgbClr val="00FF00"/>
              </a:solidFill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RISC</a:t>
                </a:r>
                <a:endParaRPr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2X / 1.5 yrs</a:t>
                </a:r>
                <a:endParaRPr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Font typeface="Arial"/>
                  <a:buNone/>
                </a:pPr>
                <a:r>
                  <a:rPr lang="en-US" sz="1000" b="1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(52%/yr)</a:t>
                </a:r>
                <a:endParaRPr/>
              </a:p>
            </p:txBody>
          </p:sp>
        </p:grpSp>
        <p:grpSp>
          <p:nvGrpSpPr>
            <p:cNvPr id="42" name="Google Shape;400;p40">
              <a:extLst>
                <a:ext uri="{FF2B5EF4-FFF2-40B4-BE49-F238E27FC236}">
                  <a16:creationId xmlns:a16="http://schemas.microsoft.com/office/drawing/2014/main" id="{F6A5E71E-3724-444E-BA93-1E0D0E70F5CB}"/>
                </a:ext>
              </a:extLst>
            </p:cNvPr>
            <p:cNvGrpSpPr/>
            <p:nvPr/>
          </p:nvGrpSpPr>
          <p:grpSpPr>
            <a:xfrm>
              <a:off x="1931200" y="3673776"/>
              <a:ext cx="1193400" cy="1018750"/>
              <a:chOff x="1931200" y="3673775"/>
              <a:chExt cx="1193400" cy="1018750"/>
            </a:xfrm>
          </p:grpSpPr>
          <p:sp>
            <p:nvSpPr>
              <p:cNvPr id="59" name="Google Shape;401;p40">
                <a:extLst>
                  <a:ext uri="{FF2B5EF4-FFF2-40B4-BE49-F238E27FC236}">
                    <a16:creationId xmlns:a16="http://schemas.microsoft.com/office/drawing/2014/main" id="{6ECFD37B-7556-534E-ABE6-C0088166461A}"/>
                  </a:ext>
                </a:extLst>
              </p:cNvPr>
              <p:cNvSpPr txBox="1"/>
              <p:nvPr/>
            </p:nvSpPr>
            <p:spPr>
              <a:xfrm>
                <a:off x="1931200" y="3673775"/>
                <a:ext cx="1193400" cy="386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CISC</a:t>
                </a:r>
                <a:endParaRPr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2X / 3.5 yrs</a:t>
                </a:r>
                <a:endParaRPr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rPr lang="en-US" sz="1000" b="1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(22%/yr)</a:t>
                </a:r>
                <a:endParaRPr/>
              </a:p>
            </p:txBody>
          </p:sp>
          <p:sp>
            <p:nvSpPr>
              <p:cNvPr id="60" name="Google Shape;402;p40">
                <a:extLst>
                  <a:ext uri="{FF2B5EF4-FFF2-40B4-BE49-F238E27FC236}">
                    <a16:creationId xmlns:a16="http://schemas.microsoft.com/office/drawing/2014/main" id="{E503A45E-9640-8749-BE3E-3763B638970C}"/>
                  </a:ext>
                </a:extLst>
              </p:cNvPr>
              <p:cNvSpPr/>
              <p:nvPr/>
            </p:nvSpPr>
            <p:spPr>
              <a:xfrm flipH="1">
                <a:off x="1948527" y="4239525"/>
                <a:ext cx="1103400" cy="453000"/>
              </a:xfrm>
              <a:prstGeom prst="rtTriangle">
                <a:avLst/>
              </a:prstGeom>
              <a:solidFill>
                <a:srgbClr val="FF9900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3" name="Google Shape;403;p40">
              <a:extLst>
                <a:ext uri="{FF2B5EF4-FFF2-40B4-BE49-F238E27FC236}">
                  <a16:creationId xmlns:a16="http://schemas.microsoft.com/office/drawing/2014/main" id="{C873F97F-41C8-934C-8DCF-0C36EF44FDF6}"/>
                </a:ext>
              </a:extLst>
            </p:cNvPr>
            <p:cNvGrpSpPr/>
            <p:nvPr/>
          </p:nvGrpSpPr>
          <p:grpSpPr>
            <a:xfrm>
              <a:off x="5422701" y="1872590"/>
              <a:ext cx="1081970" cy="2819423"/>
              <a:chOff x="5422844" y="1849605"/>
              <a:chExt cx="1124008" cy="2842447"/>
            </a:xfrm>
          </p:grpSpPr>
          <p:grpSp>
            <p:nvGrpSpPr>
              <p:cNvPr id="53" name="Google Shape;404;p40">
                <a:extLst>
                  <a:ext uri="{FF2B5EF4-FFF2-40B4-BE49-F238E27FC236}">
                    <a16:creationId xmlns:a16="http://schemas.microsoft.com/office/drawing/2014/main" id="{373052A6-3382-A848-903F-43E5A25B4CA3}"/>
                  </a:ext>
                </a:extLst>
              </p:cNvPr>
              <p:cNvGrpSpPr/>
              <p:nvPr/>
            </p:nvGrpSpPr>
            <p:grpSpPr>
              <a:xfrm>
                <a:off x="5422844" y="1849767"/>
                <a:ext cx="1123956" cy="2842285"/>
                <a:chOff x="5422844" y="1849767"/>
                <a:chExt cx="1123956" cy="2842285"/>
              </a:xfrm>
            </p:grpSpPr>
            <p:grpSp>
              <p:nvGrpSpPr>
                <p:cNvPr id="55" name="Google Shape;405;p40">
                  <a:extLst>
                    <a:ext uri="{FF2B5EF4-FFF2-40B4-BE49-F238E27FC236}">
                      <a16:creationId xmlns:a16="http://schemas.microsoft.com/office/drawing/2014/main" id="{0721AD45-9BB2-1642-A947-EEA422E61FEC}"/>
                    </a:ext>
                  </a:extLst>
                </p:cNvPr>
                <p:cNvGrpSpPr/>
                <p:nvPr/>
              </p:nvGrpSpPr>
              <p:grpSpPr>
                <a:xfrm>
                  <a:off x="5422844" y="1849767"/>
                  <a:ext cx="1123956" cy="2842285"/>
                  <a:chOff x="5422844" y="1849767"/>
                  <a:chExt cx="1123956" cy="2842285"/>
                </a:xfrm>
              </p:grpSpPr>
              <p:sp>
                <p:nvSpPr>
                  <p:cNvPr id="57" name="Google Shape;406;p40">
                    <a:extLst>
                      <a:ext uri="{FF2B5EF4-FFF2-40B4-BE49-F238E27FC236}">
                        <a16:creationId xmlns:a16="http://schemas.microsoft.com/office/drawing/2014/main" id="{E79E0E68-9E2F-DA43-93F5-93E9ABB33A55}"/>
                      </a:ext>
                    </a:extLst>
                  </p:cNvPr>
                  <p:cNvSpPr/>
                  <p:nvPr/>
                </p:nvSpPr>
                <p:spPr>
                  <a:xfrm>
                    <a:off x="5422844" y="2277052"/>
                    <a:ext cx="1111800" cy="2415000"/>
                  </a:xfrm>
                  <a:prstGeom prst="rect">
                    <a:avLst/>
                  </a:prstGeom>
                  <a:solidFill>
                    <a:srgbClr val="FF990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8" name="Google Shape;407;p40">
                    <a:extLst>
                      <a:ext uri="{FF2B5EF4-FFF2-40B4-BE49-F238E27FC236}">
                        <a16:creationId xmlns:a16="http://schemas.microsoft.com/office/drawing/2014/main" id="{EFBD580E-E764-F34A-81CF-2C817925DF35}"/>
                      </a:ext>
                    </a:extLst>
                  </p:cNvPr>
                  <p:cNvSpPr/>
                  <p:nvPr/>
                </p:nvSpPr>
                <p:spPr>
                  <a:xfrm flipH="1">
                    <a:off x="5443400" y="1849767"/>
                    <a:ext cx="1103400" cy="427800"/>
                  </a:xfrm>
                  <a:prstGeom prst="rtTriangle">
                    <a:avLst/>
                  </a:prstGeom>
                  <a:solidFill>
                    <a:srgbClr val="FF990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56" name="Google Shape;408;p40">
                  <a:extLst>
                    <a:ext uri="{FF2B5EF4-FFF2-40B4-BE49-F238E27FC236}">
                      <a16:creationId xmlns:a16="http://schemas.microsoft.com/office/drawing/2014/main" id="{B775AEF8-40FD-A843-82FE-DF6C457F006F}"/>
                    </a:ext>
                  </a:extLst>
                </p:cNvPr>
                <p:cNvSpPr txBox="1"/>
                <p:nvPr/>
              </p:nvSpPr>
              <p:spPr>
                <a:xfrm>
                  <a:off x="5443100" y="2537383"/>
                  <a:ext cx="1103400" cy="3861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buNone/>
                  </a:pPr>
                  <a:r>
                    <a:rPr lang="en-US" sz="1400" b="1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End of Dennard</a:t>
                  </a:r>
                  <a:endParaRPr dirty="0"/>
                </a:p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buNone/>
                  </a:pPr>
                  <a:r>
                    <a:rPr lang="en-US" sz="1400" b="1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Scaling</a:t>
                  </a:r>
                  <a:endParaRPr dirty="0"/>
                </a:p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buNone/>
                  </a:pPr>
                  <a:r>
                    <a:rPr lang="en-US" sz="1400" b="1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⇒</a:t>
                  </a:r>
                  <a:endParaRPr dirty="0"/>
                </a:p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buNone/>
                  </a:pPr>
                  <a:r>
                    <a:rPr lang="en-US" sz="1400" b="1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Multicore</a:t>
                  </a:r>
                  <a:endParaRPr dirty="0"/>
                </a:p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buNone/>
                  </a:pPr>
                  <a:r>
                    <a:rPr lang="en-US" sz="1400" b="1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2X / 3.5 </a:t>
                  </a:r>
                  <a:r>
                    <a:rPr lang="en-US" sz="1400" b="1" i="0" u="none" strike="noStrike" cap="none" dirty="0" err="1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yrs</a:t>
                  </a:r>
                  <a:endParaRPr dirty="0"/>
                </a:p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Font typeface="Arial"/>
                    <a:buNone/>
                  </a:pPr>
                  <a:r>
                    <a:rPr lang="en-US" sz="1000" b="1" i="0" u="none" strike="noStrike" cap="none" dirty="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(23%/</a:t>
                  </a:r>
                  <a:r>
                    <a:rPr lang="en-US" sz="1000" b="1" i="0" u="none" strike="noStrike" cap="none" dirty="0" err="1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yr</a:t>
                  </a:r>
                  <a:r>
                    <a:rPr lang="en-US" sz="1000" b="1" i="0" u="none" strike="noStrike" cap="none" dirty="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)</a:t>
                  </a:r>
                  <a:endParaRPr dirty="0"/>
                </a:p>
              </p:txBody>
            </p:sp>
          </p:grpSp>
          <p:cxnSp>
            <p:nvCxnSpPr>
              <p:cNvPr id="54" name="Google Shape;409;p40">
                <a:extLst>
                  <a:ext uri="{FF2B5EF4-FFF2-40B4-BE49-F238E27FC236}">
                    <a16:creationId xmlns:a16="http://schemas.microsoft.com/office/drawing/2014/main" id="{ADEEB8C7-7162-5C42-B545-71BF265B4B67}"/>
                  </a:ext>
                </a:extLst>
              </p:cNvPr>
              <p:cNvCxnSpPr>
                <a:stCxn id="61" idx="0"/>
                <a:endCxn id="58" idx="0"/>
              </p:cNvCxnSpPr>
              <p:nvPr/>
            </p:nvCxnSpPr>
            <p:spPr>
              <a:xfrm rot="10800000" flipH="1">
                <a:off x="5425752" y="1849605"/>
                <a:ext cx="1121100" cy="427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4" name="Google Shape;410;p40">
              <a:extLst>
                <a:ext uri="{FF2B5EF4-FFF2-40B4-BE49-F238E27FC236}">
                  <a16:creationId xmlns:a16="http://schemas.microsoft.com/office/drawing/2014/main" id="{8C618835-C546-8B4E-8ACB-C3AF6EA9D20E}"/>
                </a:ext>
              </a:extLst>
            </p:cNvPr>
            <p:cNvGrpSpPr/>
            <p:nvPr/>
          </p:nvGrpSpPr>
          <p:grpSpPr>
            <a:xfrm>
              <a:off x="6333875" y="1730975"/>
              <a:ext cx="897000" cy="2961124"/>
              <a:chOff x="6333875" y="1730975"/>
              <a:chExt cx="897000" cy="2961124"/>
            </a:xfrm>
          </p:grpSpPr>
          <p:grpSp>
            <p:nvGrpSpPr>
              <p:cNvPr id="47" name="Google Shape;411;p40">
                <a:extLst>
                  <a:ext uri="{FF2B5EF4-FFF2-40B4-BE49-F238E27FC236}">
                    <a16:creationId xmlns:a16="http://schemas.microsoft.com/office/drawing/2014/main" id="{D3759A06-A5F4-1A48-8F4D-39E56A24189F}"/>
                  </a:ext>
                </a:extLst>
              </p:cNvPr>
              <p:cNvGrpSpPr/>
              <p:nvPr/>
            </p:nvGrpSpPr>
            <p:grpSpPr>
              <a:xfrm>
                <a:off x="6491560" y="1730975"/>
                <a:ext cx="596100" cy="2961124"/>
                <a:chOff x="6491560" y="1730975"/>
                <a:chExt cx="596100" cy="2961124"/>
              </a:xfrm>
            </p:grpSpPr>
            <p:grpSp>
              <p:nvGrpSpPr>
                <p:cNvPr id="49" name="Google Shape;412;p40">
                  <a:extLst>
                    <a:ext uri="{FF2B5EF4-FFF2-40B4-BE49-F238E27FC236}">
                      <a16:creationId xmlns:a16="http://schemas.microsoft.com/office/drawing/2014/main" id="{07A8FBD2-A676-C84E-A976-44DB7FDFCACD}"/>
                    </a:ext>
                  </a:extLst>
                </p:cNvPr>
                <p:cNvGrpSpPr/>
                <p:nvPr/>
              </p:nvGrpSpPr>
              <p:grpSpPr>
                <a:xfrm>
                  <a:off x="6491560" y="1736675"/>
                  <a:ext cx="583890" cy="2955424"/>
                  <a:chOff x="6491560" y="1736675"/>
                  <a:chExt cx="583890" cy="2955424"/>
                </a:xfrm>
              </p:grpSpPr>
              <p:sp>
                <p:nvSpPr>
                  <p:cNvPr id="51" name="Google Shape;413;p40">
                    <a:extLst>
                      <a:ext uri="{FF2B5EF4-FFF2-40B4-BE49-F238E27FC236}">
                        <a16:creationId xmlns:a16="http://schemas.microsoft.com/office/drawing/2014/main" id="{EF8BDA6E-7982-694F-9AF0-46E5628747C7}"/>
                      </a:ext>
                    </a:extLst>
                  </p:cNvPr>
                  <p:cNvSpPr/>
                  <p:nvPr/>
                </p:nvSpPr>
                <p:spPr>
                  <a:xfrm>
                    <a:off x="6499150" y="1849899"/>
                    <a:ext cx="576300" cy="28422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2" name="Google Shape;414;p40">
                    <a:extLst>
                      <a:ext uri="{FF2B5EF4-FFF2-40B4-BE49-F238E27FC236}">
                        <a16:creationId xmlns:a16="http://schemas.microsoft.com/office/drawing/2014/main" id="{195EC7B4-DA35-4145-A8B5-F070FF45B820}"/>
                      </a:ext>
                    </a:extLst>
                  </p:cNvPr>
                  <p:cNvSpPr/>
                  <p:nvPr/>
                </p:nvSpPr>
                <p:spPr>
                  <a:xfrm flipH="1">
                    <a:off x="6491560" y="1736675"/>
                    <a:ext cx="576300" cy="149700"/>
                  </a:xfrm>
                  <a:prstGeom prst="rtTriangle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cxnSp>
              <p:nvCxnSpPr>
                <p:cNvPr id="50" name="Google Shape;415;p40">
                  <a:extLst>
                    <a:ext uri="{FF2B5EF4-FFF2-40B4-BE49-F238E27FC236}">
                      <a16:creationId xmlns:a16="http://schemas.microsoft.com/office/drawing/2014/main" id="{F5151E05-7496-9A48-B06F-22438BFE1A32}"/>
                    </a:ext>
                  </a:extLst>
                </p:cNvPr>
                <p:cNvCxnSpPr>
                  <a:stCxn id="52" idx="4"/>
                </p:cNvCxnSpPr>
                <p:nvPr/>
              </p:nvCxnSpPr>
              <p:spPr>
                <a:xfrm rot="10800000" flipH="1">
                  <a:off x="6491560" y="1730975"/>
                  <a:ext cx="596100" cy="1554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</p:grpSp>
          <p:sp>
            <p:nvSpPr>
              <p:cNvPr id="48" name="Google Shape;416;p40">
                <a:extLst>
                  <a:ext uri="{FF2B5EF4-FFF2-40B4-BE49-F238E27FC236}">
                    <a16:creationId xmlns:a16="http://schemas.microsoft.com/office/drawing/2014/main" id="{9034CCB8-D70E-7348-B6E1-5309C29DB602}"/>
                  </a:ext>
                </a:extLst>
              </p:cNvPr>
              <p:cNvSpPr txBox="1"/>
              <p:nvPr/>
            </p:nvSpPr>
            <p:spPr>
              <a:xfrm>
                <a:off x="6333875" y="2123475"/>
                <a:ext cx="897000" cy="386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Am-</a:t>
                </a:r>
                <a:endParaRPr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dahl’s</a:t>
                </a:r>
                <a:endParaRPr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Law</a:t>
                </a:r>
                <a:endParaRPr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⇒</a:t>
                </a:r>
                <a:endParaRPr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2X / </a:t>
                </a:r>
                <a:br>
                  <a:rPr lang="en-US" sz="1400" b="1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-US" sz="1400" b="1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6 yrs</a:t>
                </a:r>
                <a:br>
                  <a:rPr lang="en-US"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-US" sz="10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(</a:t>
                </a:r>
                <a:r>
                  <a:rPr lang="en-US" sz="1000" b="1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12%/yr</a:t>
                </a:r>
                <a:r>
                  <a:rPr lang="en-US" sz="10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)</a:t>
                </a:r>
                <a:endParaRPr/>
              </a:p>
            </p:txBody>
          </p:sp>
        </p:grpSp>
        <p:sp>
          <p:nvSpPr>
            <p:cNvPr id="45" name="Google Shape;417;p40">
              <a:extLst>
                <a:ext uri="{FF2B5EF4-FFF2-40B4-BE49-F238E27FC236}">
                  <a16:creationId xmlns:a16="http://schemas.microsoft.com/office/drawing/2014/main" id="{2A022420-C4EE-0F49-90C1-2E2B0BEF930F}"/>
                </a:ext>
              </a:extLst>
            </p:cNvPr>
            <p:cNvSpPr/>
            <p:nvPr/>
          </p:nvSpPr>
          <p:spPr>
            <a:xfrm>
              <a:off x="1933425" y="4662250"/>
              <a:ext cx="78900" cy="78900"/>
            </a:xfrm>
            <a:prstGeom prst="ellipse">
              <a:avLst/>
            </a:prstGeom>
            <a:solidFill>
              <a:srgbClr val="00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941599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B5EED-31E9-8A43-B873-9FF84E988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Domain Specific Accelerators</a:t>
            </a:r>
          </a:p>
        </p:txBody>
      </p:sp>
      <p:sp>
        <p:nvSpPr>
          <p:cNvPr id="4" name="Google Shape;1493;p184">
            <a:extLst>
              <a:ext uri="{FF2B5EF4-FFF2-40B4-BE49-F238E27FC236}">
                <a16:creationId xmlns:a16="http://schemas.microsoft.com/office/drawing/2014/main" id="{477186D5-4F14-FF4E-A6A4-B34192CDFAFA}"/>
              </a:ext>
            </a:extLst>
          </p:cNvPr>
          <p:cNvSpPr txBox="1">
            <a:spLocks/>
          </p:cNvSpPr>
          <p:nvPr/>
        </p:nvSpPr>
        <p:spPr>
          <a:xfrm>
            <a:off x="241199" y="1524933"/>
            <a:ext cx="5723703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457200" indent="-442913" algn="l" defTabSz="914377" rtl="0" eaLnBrk="1" latinLnBrk="0" hangingPunct="1">
              <a:lnSpc>
                <a:spcPct val="90000"/>
              </a:lnSpc>
              <a:spcBef>
                <a:spcPts val="2200"/>
              </a:spcBef>
              <a:buClr>
                <a:schemeClr val="tx1"/>
              </a:buClr>
              <a:buSzPct val="100000"/>
              <a:buFont typeface="Wingdings" charset="2"/>
              <a:buChar char="Ø"/>
              <a:defRPr sz="2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1pPr>
            <a:lvl2pPr marL="914400" indent="-45720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4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2pPr>
            <a:lvl3pPr marL="1373188" indent="-3111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0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3pPr>
            <a:lvl4pPr marL="1830388" indent="-236538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4pPr>
            <a:lvl5pPr marL="2287588" indent="-2349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Aft>
                <a:spcPts val="2133"/>
              </a:spcAft>
            </a:pPr>
            <a:r>
              <a:rPr lang="en-US"/>
              <a:t>John Hennessy and David Patterson, </a:t>
            </a:r>
            <a:br>
              <a:rPr lang="en-US"/>
            </a:br>
            <a:r>
              <a:rPr lang="en-US"/>
              <a:t>“A New Golden Age for Computer Architecture,” </a:t>
            </a:r>
            <a:br>
              <a:rPr lang="en-US"/>
            </a:br>
            <a:r>
              <a:rPr lang="en-US" i="1"/>
              <a:t>Communications of the ACM, </a:t>
            </a:r>
            <a:r>
              <a:rPr lang="en-US"/>
              <a:t>February 2019</a:t>
            </a:r>
            <a:endParaRPr lang="en-US" i="1" dirty="0"/>
          </a:p>
        </p:txBody>
      </p:sp>
      <p:pic>
        <p:nvPicPr>
          <p:cNvPr id="5" name="Google Shape;1495;p184">
            <a:extLst>
              <a:ext uri="{FF2B5EF4-FFF2-40B4-BE49-F238E27FC236}">
                <a16:creationId xmlns:a16="http://schemas.microsoft.com/office/drawing/2014/main" id="{931853C9-44A6-4C4B-A3E5-6B7345B1D326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b="19360"/>
          <a:stretch/>
        </p:blipFill>
        <p:spPr>
          <a:xfrm>
            <a:off x="7000568" y="1260457"/>
            <a:ext cx="5191432" cy="559754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936106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B5EED-31E9-8A43-B873-9FF84E988B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465" y="-13610"/>
            <a:ext cx="10801350" cy="1325563"/>
          </a:xfrm>
        </p:spPr>
        <p:txBody>
          <a:bodyPr/>
          <a:lstStyle/>
          <a:p>
            <a:r>
              <a:rPr lang="en-US" dirty="0"/>
              <a:t>Domain Specific Accelerators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5464F63D-A77C-EF43-92E5-E2481D735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69218" y="6454591"/>
            <a:ext cx="612843" cy="365125"/>
          </a:xfrm>
        </p:spPr>
        <p:txBody>
          <a:bodyPr/>
          <a:lstStyle/>
          <a:p>
            <a:fld id="{28712F75-E67D-3F4E-9BFB-3CCB81420A82}" type="slidenum">
              <a:rPr lang="en-US" smtClean="0"/>
              <a:t>12</a:t>
            </a:fld>
            <a:endParaRPr lang="en-US"/>
          </a:p>
        </p:txBody>
      </p:sp>
      <p:sp>
        <p:nvSpPr>
          <p:cNvPr id="7" name="Up-Down Arrow 6">
            <a:extLst>
              <a:ext uri="{FF2B5EF4-FFF2-40B4-BE49-F238E27FC236}">
                <a16:creationId xmlns:a16="http://schemas.microsoft.com/office/drawing/2014/main" id="{8300ACD7-C030-E641-A2A7-208ADF882A4C}"/>
              </a:ext>
            </a:extLst>
          </p:cNvPr>
          <p:cNvSpPr/>
          <p:nvPr/>
        </p:nvSpPr>
        <p:spPr>
          <a:xfrm>
            <a:off x="5489384" y="2581145"/>
            <a:ext cx="764716" cy="1141801"/>
          </a:xfrm>
          <a:prstGeom prst="up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8C813D-6D0F-8C47-AAC9-0C11444FF0D4}"/>
              </a:ext>
            </a:extLst>
          </p:cNvPr>
          <p:cNvSpPr txBox="1"/>
          <p:nvPr/>
        </p:nvSpPr>
        <p:spPr>
          <a:xfrm>
            <a:off x="6440652" y="2897226"/>
            <a:ext cx="53911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2.5K – 30K X increase in MOPs/</a:t>
            </a:r>
            <a:r>
              <a:rPr lang="en-US" sz="2400" dirty="0" err="1"/>
              <a:t>mW</a:t>
            </a:r>
            <a:endParaRPr lang="en-US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DC56F7-E27C-2C48-A0BC-717CDA04E709}"/>
              </a:ext>
            </a:extLst>
          </p:cNvPr>
          <p:cNvSpPr txBox="1"/>
          <p:nvPr/>
        </p:nvSpPr>
        <p:spPr>
          <a:xfrm>
            <a:off x="5079165" y="3722947"/>
            <a:ext cx="27310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</a:rPr>
              <a:t>25,300 MOPS/</a:t>
            </a:r>
            <a:r>
              <a:rPr lang="en-US" sz="2400" dirty="0" err="1">
                <a:solidFill>
                  <a:srgbClr val="00B050"/>
                </a:solidFill>
              </a:rPr>
              <a:t>mW</a:t>
            </a:r>
            <a:endParaRPr lang="en-US" sz="2400" dirty="0">
              <a:solidFill>
                <a:srgbClr val="00B05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B9B990-4B06-EE4A-BFD4-9E66F9B0E24F}"/>
              </a:ext>
            </a:extLst>
          </p:cNvPr>
          <p:cNvSpPr txBox="1"/>
          <p:nvPr/>
        </p:nvSpPr>
        <p:spPr>
          <a:xfrm>
            <a:off x="1003925" y="3676781"/>
            <a:ext cx="28284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</a:rPr>
              <a:t>11,500 MOPS/</a:t>
            </a:r>
            <a:r>
              <a:rPr lang="en-US" sz="2400" dirty="0" err="1">
                <a:solidFill>
                  <a:srgbClr val="00B050"/>
                </a:solidFill>
              </a:rPr>
              <a:t>mW</a:t>
            </a:r>
            <a:endParaRPr lang="en-US" sz="2400" dirty="0">
              <a:solidFill>
                <a:srgbClr val="00B05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C399F60-1853-804C-89E3-0902D8B4117F}"/>
              </a:ext>
            </a:extLst>
          </p:cNvPr>
          <p:cNvSpPr txBox="1"/>
          <p:nvPr/>
        </p:nvSpPr>
        <p:spPr>
          <a:xfrm>
            <a:off x="8429516" y="3676814"/>
            <a:ext cx="30995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</a:rPr>
              <a:t>140,300 MOPS/</a:t>
            </a:r>
            <a:r>
              <a:rPr lang="en-US" sz="2400" dirty="0" err="1">
                <a:solidFill>
                  <a:srgbClr val="00B050"/>
                </a:solidFill>
              </a:rPr>
              <a:t>mW</a:t>
            </a:r>
            <a:endParaRPr lang="en-US" sz="2400" dirty="0">
              <a:solidFill>
                <a:srgbClr val="00B050"/>
              </a:solidFill>
            </a:endParaRPr>
          </a:p>
        </p:txBody>
      </p:sp>
      <p:pic>
        <p:nvPicPr>
          <p:cNvPr id="12" name="Picture 2" descr="Image result for snapdragon 810">
            <a:extLst>
              <a:ext uri="{FF2B5EF4-FFF2-40B4-BE49-F238E27FC236}">
                <a16:creationId xmlns:a16="http://schemas.microsoft.com/office/drawing/2014/main" id="{68D89281-41BF-DF4B-9B7A-CD96D8CB2E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2594" y="1497477"/>
            <a:ext cx="1517111" cy="1360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D8691A0-589C-2F46-9F60-A284C35F2919}"/>
              </a:ext>
            </a:extLst>
          </p:cNvPr>
          <p:cNvSpPr txBox="1"/>
          <p:nvPr/>
        </p:nvSpPr>
        <p:spPr>
          <a:xfrm>
            <a:off x="4087452" y="1612080"/>
            <a:ext cx="698794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</a:rPr>
              <a:t>~3.23 </a:t>
            </a:r>
            <a:r>
              <a:rPr lang="mr-IN" sz="2800" dirty="0">
                <a:solidFill>
                  <a:srgbClr val="00B050"/>
                </a:solidFill>
              </a:rPr>
              <a:t>–</a:t>
            </a:r>
            <a:r>
              <a:rPr lang="en-US" sz="2800" dirty="0">
                <a:solidFill>
                  <a:srgbClr val="00B050"/>
                </a:solidFill>
              </a:rPr>
              <a:t> 4 MOPS/</a:t>
            </a:r>
            <a:r>
              <a:rPr lang="en-US" sz="2800" dirty="0" err="1">
                <a:solidFill>
                  <a:srgbClr val="00B050"/>
                </a:solidFill>
              </a:rPr>
              <a:t>mW</a:t>
            </a:r>
            <a:r>
              <a:rPr lang="en-US" sz="2800" dirty="0">
                <a:solidFill>
                  <a:srgbClr val="00B050"/>
                </a:solidFill>
              </a:rPr>
              <a:t> (835)</a:t>
            </a:r>
          </a:p>
          <a:p>
            <a:r>
              <a:rPr lang="en-US" sz="2800" dirty="0">
                <a:solidFill>
                  <a:srgbClr val="00B050"/>
                </a:solidFill>
              </a:rPr>
              <a:t>11</a:t>
            </a:r>
            <a:r>
              <a:rPr lang="mr-IN" sz="2800" dirty="0">
                <a:solidFill>
                  <a:srgbClr val="00B050"/>
                </a:solidFill>
              </a:rPr>
              <a:t>–</a:t>
            </a:r>
            <a:r>
              <a:rPr lang="en-US" sz="2800" dirty="0">
                <a:solidFill>
                  <a:srgbClr val="00B050"/>
                </a:solidFill>
              </a:rPr>
              <a:t> 16.6 GFLOPS SGEMM (835)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75CF4D2-23D3-1344-A4EE-95E74FA1A452}"/>
              </a:ext>
            </a:extLst>
          </p:cNvPr>
          <p:cNvSpPr txBox="1"/>
          <p:nvPr/>
        </p:nvSpPr>
        <p:spPr>
          <a:xfrm>
            <a:off x="4060167" y="1154993"/>
            <a:ext cx="6790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/>
              <a:t>SnapDragon</a:t>
            </a:r>
            <a:r>
              <a:rPr lang="en-US" sz="2800" dirty="0"/>
              <a:t>  835 (</a:t>
            </a:r>
            <a:r>
              <a:rPr lang="en-US" sz="2800" dirty="0">
                <a:sym typeface="Wingdings" pitchFamily="2" charset="2"/>
              </a:rPr>
              <a:t></a:t>
            </a:r>
            <a:r>
              <a:rPr lang="en-US" sz="2800" dirty="0"/>
              <a:t> 845 </a:t>
            </a:r>
            <a:r>
              <a:rPr lang="en-US" sz="2800" dirty="0">
                <a:sym typeface="Wingdings" pitchFamily="2" charset="2"/>
              </a:rPr>
              <a:t> 855) </a:t>
            </a:r>
            <a:endParaRPr lang="en-US" sz="28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2EA3B7E-010E-C841-87FE-0B2F8C3C28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465" y="1259027"/>
            <a:ext cx="1648899" cy="158019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7578424-8741-6E4C-AC91-70134415A1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6905" y="4914697"/>
            <a:ext cx="1925349" cy="184392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C65F441-12B2-C24F-98A8-27100778CF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183" y="4132123"/>
            <a:ext cx="4150092" cy="65527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462D483-8F55-9245-80AA-6A27E095D5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64639" y="4857826"/>
            <a:ext cx="1925349" cy="189454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4800879-0CA8-A742-A4D3-55233F752C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52672" y="4088420"/>
            <a:ext cx="3607893" cy="64083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A2EE8E4-2B38-6142-9EAF-17B884D495D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91005" y="4857827"/>
            <a:ext cx="1595155" cy="184411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43E5A5F-60A7-E141-BACC-E6E2A74CB34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42964" y="4099271"/>
            <a:ext cx="3356932" cy="81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0135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90906A9-F894-4B7A-90C1-21882EC1F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12F75-E67D-3F4E-9BFB-3CCB81420A82}" type="slidenum">
              <a:rPr lang="en-US" smtClean="0"/>
              <a:t>13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5118C9-30D1-4CED-B541-611CB4F05A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432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D3EB476-E2E7-4CBB-9B28-85E8D4EFDA66}"/>
              </a:ext>
            </a:extLst>
          </p:cNvPr>
          <p:cNvSpPr txBox="1"/>
          <p:nvPr/>
        </p:nvSpPr>
        <p:spPr>
          <a:xfrm>
            <a:off x="7924800" y="136524"/>
            <a:ext cx="3754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basicmi.github.io/AI-chip</a:t>
            </a:r>
          </a:p>
        </p:txBody>
      </p:sp>
    </p:spTree>
    <p:extLst>
      <p:ext uri="{BB962C8B-B14F-4D97-AF65-F5344CB8AC3E}">
        <p14:creationId xmlns:p14="http://schemas.microsoft.com/office/powerpoint/2010/main" val="40765203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AF0AF6-1092-6046-9372-8599A02C77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450" y="179387"/>
            <a:ext cx="10801350" cy="1325563"/>
          </a:xfrm>
        </p:spPr>
        <p:txBody>
          <a:bodyPr/>
          <a:lstStyle/>
          <a:p>
            <a:r>
              <a:rPr lang="en-US" dirty="0"/>
              <a:t>Two Important Innovations in AI Hardware That We Will Cover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A25354-4140-454E-AF99-35578B067A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4950"/>
            <a:ext cx="10515600" cy="5032375"/>
          </a:xfrm>
        </p:spPr>
        <p:txBody>
          <a:bodyPr>
            <a:normAutofit/>
          </a:bodyPr>
          <a:lstStyle/>
          <a:p>
            <a:pPr>
              <a:lnSpc>
                <a:spcPct val="250000"/>
              </a:lnSpc>
            </a:pPr>
            <a:r>
              <a:rPr lang="en-US" sz="4000" dirty="0"/>
              <a:t>Low Precision Arithmetic Units</a:t>
            </a:r>
          </a:p>
          <a:p>
            <a:pPr>
              <a:lnSpc>
                <a:spcPct val="250000"/>
              </a:lnSpc>
            </a:pPr>
            <a:r>
              <a:rPr lang="en-US" sz="4000" dirty="0"/>
              <a:t>Custom </a:t>
            </a:r>
            <a:r>
              <a:rPr lang="en-US" sz="4000" dirty="0" err="1"/>
              <a:t>DataFlow</a:t>
            </a:r>
            <a:r>
              <a:rPr lang="en-US" sz="4000" dirty="0"/>
              <a:t> Design</a:t>
            </a:r>
          </a:p>
        </p:txBody>
      </p:sp>
    </p:spTree>
    <p:extLst>
      <p:ext uri="{BB962C8B-B14F-4D97-AF65-F5344CB8AC3E}">
        <p14:creationId xmlns:p14="http://schemas.microsoft.com/office/powerpoint/2010/main" val="918394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F3E9108-99E4-324B-919F-CE417FBE5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Low Precision Training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48AD8EB-DA8F-D842-A61D-59538BA57D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74461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34C47-55CF-4845-A619-F2B8C69E17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Low Precision Training</a:t>
            </a: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B0F01BF4-AEA9-6F4F-AE55-52AB48D1FBD9}"/>
              </a:ext>
            </a:extLst>
          </p:cNvPr>
          <p:cNvGrpSpPr/>
          <p:nvPr/>
        </p:nvGrpSpPr>
        <p:grpSpPr>
          <a:xfrm>
            <a:off x="1494855" y="2852510"/>
            <a:ext cx="3083864" cy="2724400"/>
            <a:chOff x="317217" y="2583333"/>
            <a:chExt cx="3083864" cy="2724400"/>
          </a:xfrm>
        </p:grpSpPr>
        <p:cxnSp>
          <p:nvCxnSpPr>
            <p:cNvPr id="59" name="Shape 3784">
              <a:extLst>
                <a:ext uri="{FF2B5EF4-FFF2-40B4-BE49-F238E27FC236}">
                  <a16:creationId xmlns:a16="http://schemas.microsoft.com/office/drawing/2014/main" id="{34863789-DD10-3A44-8D56-68DCB8ADB5B5}"/>
                </a:ext>
              </a:extLst>
            </p:cNvPr>
            <p:cNvCxnSpPr/>
            <p:nvPr/>
          </p:nvCxnSpPr>
          <p:spPr>
            <a:xfrm>
              <a:off x="903598" y="4144036"/>
              <a:ext cx="2375600" cy="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60" name="Shape 3785">
              <a:extLst>
                <a:ext uri="{FF2B5EF4-FFF2-40B4-BE49-F238E27FC236}">
                  <a16:creationId xmlns:a16="http://schemas.microsoft.com/office/drawing/2014/main" id="{C96489CF-4B16-9B41-96EA-8F2D500E482A}"/>
                </a:ext>
              </a:extLst>
            </p:cNvPr>
            <p:cNvSpPr txBox="1">
              <a:spLocks/>
            </p:cNvSpPr>
            <p:nvPr/>
          </p:nvSpPr>
          <p:spPr>
            <a:xfrm>
              <a:off x="317217" y="2583333"/>
              <a:ext cx="3083864" cy="2724400"/>
            </a:xfrm>
            <a:prstGeom prst="rect">
              <a:avLst/>
            </a:prstGeom>
          </p:spPr>
          <p:txBody>
            <a:bodyPr spcFirstLastPara="1" vert="horz" wrap="square" lIns="121900" tIns="121900" rIns="121900" bIns="121900" rtlCol="0" anchor="t" anchorCtr="0">
              <a:noAutofit/>
            </a:bodyPr>
            <a:lstStyle>
              <a:lvl1pPr marL="457200" indent="-442913" algn="l" defTabSz="914377" rtl="0" eaLnBrk="1" latinLnBrk="0" hangingPunct="1">
                <a:lnSpc>
                  <a:spcPct val="90000"/>
                </a:lnSpc>
                <a:spcBef>
                  <a:spcPts val="2200"/>
                </a:spcBef>
                <a:buClr>
                  <a:schemeClr val="tx1"/>
                </a:buClr>
                <a:buSzPct val="100000"/>
                <a:buFont typeface="Wingdings" charset="2"/>
                <a:buChar char="Ø"/>
                <a:defRPr sz="2800" b="0" i="0" kern="1200">
                  <a:solidFill>
                    <a:schemeClr val="tx1"/>
                  </a:solidFill>
                  <a:uFillTx/>
                  <a:latin typeface="+mn-lt"/>
                  <a:ea typeface="Helvetica Neue Light" charset="0"/>
                  <a:cs typeface="Helvetica Neue Light" charset="0"/>
                </a:defRPr>
              </a:lvl1pPr>
              <a:lvl2pPr marL="914400" indent="-457200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Wingdings" charset="2"/>
                <a:buChar char="Ø"/>
                <a:defRPr sz="2400" b="0" i="0" kern="1200">
                  <a:solidFill>
                    <a:schemeClr val="tx1"/>
                  </a:solidFill>
                  <a:uFillTx/>
                  <a:latin typeface="+mn-lt"/>
                  <a:ea typeface="Helvetica Neue Light" charset="0"/>
                  <a:cs typeface="Helvetica Neue Light" charset="0"/>
                </a:defRPr>
              </a:lvl2pPr>
              <a:lvl3pPr marL="1373188" indent="-311150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Wingdings" charset="2"/>
                <a:buChar char="Ø"/>
                <a:defRPr sz="2000" b="0" i="0" kern="1200">
                  <a:solidFill>
                    <a:schemeClr val="tx1"/>
                  </a:solidFill>
                  <a:uFillTx/>
                  <a:latin typeface="+mn-lt"/>
                  <a:ea typeface="Helvetica Neue Light" charset="0"/>
                  <a:cs typeface="Helvetica Neue Light" charset="0"/>
                </a:defRPr>
              </a:lvl3pPr>
              <a:lvl4pPr marL="1830388" indent="-236538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Wingdings" charset="2"/>
                <a:buChar char="Ø"/>
                <a:defRPr sz="1800" b="0" i="0" kern="1200">
                  <a:solidFill>
                    <a:schemeClr val="tx1"/>
                  </a:solidFill>
                  <a:uFillTx/>
                  <a:latin typeface="+mn-lt"/>
                  <a:ea typeface="Helvetica Neue Light" charset="0"/>
                  <a:cs typeface="Helvetica Neue Light" charset="0"/>
                </a:defRPr>
              </a:lvl4pPr>
              <a:lvl5pPr marL="2287588" indent="-234950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Wingdings" charset="2"/>
                <a:buChar char="Ø"/>
                <a:defRPr sz="1800" b="0" i="0" kern="1200">
                  <a:solidFill>
                    <a:schemeClr val="tx1"/>
                  </a:solidFill>
                  <a:uFillTx/>
                  <a:latin typeface="+mn-lt"/>
                  <a:ea typeface="Helvetica Neue Light" charset="0"/>
                  <a:cs typeface="Helvetica Neue Light" charset="0"/>
                </a:defRPr>
              </a:lvl5pPr>
              <a:lvl6pPr marL="2514537" indent="-228594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971726" indent="-228594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428914" indent="-228594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886103" indent="-228594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lnSpc>
                  <a:spcPct val="100000"/>
                </a:lnSpc>
              </a:pPr>
              <a:r>
                <a:rPr lang="en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1.21042</a:t>
              </a:r>
            </a:p>
            <a:p>
              <a:pPr algn="r">
                <a:lnSpc>
                  <a:spcPct val="100000"/>
                </a:lnSpc>
                <a:spcBef>
                  <a:spcPts val="2133"/>
                </a:spcBef>
              </a:pPr>
              <a:r>
                <a:rPr lang="en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× 0.61127</a:t>
              </a:r>
            </a:p>
            <a:p>
              <a:pPr algn="r">
                <a:lnSpc>
                  <a:spcPct val="100000"/>
                </a:lnSpc>
                <a:spcBef>
                  <a:spcPts val="2133"/>
                </a:spcBef>
                <a:spcAft>
                  <a:spcPts val="2133"/>
                </a:spcAft>
              </a:pPr>
              <a:r>
                <a:rPr lang="en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0.73989343</a:t>
              </a:r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1D968ADD-0594-AD4A-9ECF-78317099A0F0}"/>
              </a:ext>
            </a:extLst>
          </p:cNvPr>
          <p:cNvGrpSpPr/>
          <p:nvPr/>
        </p:nvGrpSpPr>
        <p:grpSpPr>
          <a:xfrm>
            <a:off x="8109652" y="2749588"/>
            <a:ext cx="2512800" cy="2724400"/>
            <a:chOff x="7957251" y="2583333"/>
            <a:chExt cx="2512800" cy="2724400"/>
          </a:xfrm>
        </p:grpSpPr>
        <p:sp>
          <p:nvSpPr>
            <p:cNvPr id="58" name="Shape 3783">
              <a:extLst>
                <a:ext uri="{FF2B5EF4-FFF2-40B4-BE49-F238E27FC236}">
                  <a16:creationId xmlns:a16="http://schemas.microsoft.com/office/drawing/2014/main" id="{D5C15D23-8BC4-044A-9439-0E65C25EA75F}"/>
                </a:ext>
              </a:extLst>
            </p:cNvPr>
            <p:cNvSpPr txBox="1">
              <a:spLocks/>
            </p:cNvSpPr>
            <p:nvPr/>
          </p:nvSpPr>
          <p:spPr>
            <a:xfrm>
              <a:off x="7957251" y="2583333"/>
              <a:ext cx="2512800" cy="2724400"/>
            </a:xfrm>
            <a:prstGeom prst="rect">
              <a:avLst/>
            </a:prstGeom>
          </p:spPr>
          <p:txBody>
            <a:bodyPr spcFirstLastPara="1" vert="horz" wrap="square" lIns="121900" tIns="121900" rIns="121900" bIns="121900" rtlCol="0" anchor="t" anchorCtr="0">
              <a:noAutofit/>
            </a:bodyPr>
            <a:lstStyle>
              <a:lvl1pPr marL="457200" indent="-442913" algn="l" defTabSz="914377" rtl="0" eaLnBrk="1" latinLnBrk="0" hangingPunct="1">
                <a:lnSpc>
                  <a:spcPct val="90000"/>
                </a:lnSpc>
                <a:spcBef>
                  <a:spcPts val="2200"/>
                </a:spcBef>
                <a:buClr>
                  <a:schemeClr val="tx1"/>
                </a:buClr>
                <a:buSzPct val="100000"/>
                <a:buFont typeface="Wingdings" charset="2"/>
                <a:buChar char="Ø"/>
                <a:defRPr sz="2800" b="0" i="0" kern="1200">
                  <a:solidFill>
                    <a:schemeClr val="tx1"/>
                  </a:solidFill>
                  <a:uFillTx/>
                  <a:latin typeface="+mn-lt"/>
                  <a:ea typeface="Helvetica Neue Light" charset="0"/>
                  <a:cs typeface="Helvetica Neue Light" charset="0"/>
                </a:defRPr>
              </a:lvl1pPr>
              <a:lvl2pPr marL="914400" indent="-457200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Wingdings" charset="2"/>
                <a:buChar char="Ø"/>
                <a:defRPr sz="2400" b="0" i="0" kern="1200">
                  <a:solidFill>
                    <a:schemeClr val="tx1"/>
                  </a:solidFill>
                  <a:uFillTx/>
                  <a:latin typeface="+mn-lt"/>
                  <a:ea typeface="Helvetica Neue Light" charset="0"/>
                  <a:cs typeface="Helvetica Neue Light" charset="0"/>
                </a:defRPr>
              </a:lvl2pPr>
              <a:lvl3pPr marL="1373188" indent="-311150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Wingdings" charset="2"/>
                <a:buChar char="Ø"/>
                <a:defRPr sz="2000" b="0" i="0" kern="1200">
                  <a:solidFill>
                    <a:schemeClr val="tx1"/>
                  </a:solidFill>
                  <a:uFillTx/>
                  <a:latin typeface="+mn-lt"/>
                  <a:ea typeface="Helvetica Neue Light" charset="0"/>
                  <a:cs typeface="Helvetica Neue Light" charset="0"/>
                </a:defRPr>
              </a:lvl3pPr>
              <a:lvl4pPr marL="1830388" indent="-236538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Wingdings" charset="2"/>
                <a:buChar char="Ø"/>
                <a:defRPr sz="1800" b="0" i="0" kern="1200">
                  <a:solidFill>
                    <a:schemeClr val="tx1"/>
                  </a:solidFill>
                  <a:uFillTx/>
                  <a:latin typeface="+mn-lt"/>
                  <a:ea typeface="Helvetica Neue Light" charset="0"/>
                  <a:cs typeface="Helvetica Neue Light" charset="0"/>
                </a:defRPr>
              </a:lvl4pPr>
              <a:lvl5pPr marL="2287588" indent="-234950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Wingdings" charset="2"/>
                <a:buChar char="Ø"/>
                <a:defRPr sz="1800" b="0" i="0" kern="1200">
                  <a:solidFill>
                    <a:schemeClr val="tx1"/>
                  </a:solidFill>
                  <a:uFillTx/>
                  <a:latin typeface="+mn-lt"/>
                  <a:ea typeface="Helvetica Neue Light" charset="0"/>
                  <a:cs typeface="Helvetica Neue Light" charset="0"/>
                </a:defRPr>
              </a:lvl5pPr>
              <a:lvl6pPr marL="2514537" indent="-228594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971726" indent="-228594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428914" indent="-228594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886103" indent="-228594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lnSpc>
                  <a:spcPct val="100000"/>
                </a:lnSpc>
              </a:pPr>
              <a:r>
                <a:rPr lang="en-US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about 1.2</a:t>
              </a:r>
            </a:p>
            <a:p>
              <a:pPr algn="r">
                <a:lnSpc>
                  <a:spcPct val="100000"/>
                </a:lnSpc>
                <a:spcBef>
                  <a:spcPts val="2133"/>
                </a:spcBef>
              </a:pPr>
              <a:r>
                <a:rPr lang="en-US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× about 0.6</a:t>
              </a:r>
            </a:p>
            <a:p>
              <a:pPr algn="r">
                <a:lnSpc>
                  <a:spcPct val="100000"/>
                </a:lnSpc>
                <a:spcBef>
                  <a:spcPts val="2133"/>
                </a:spcBef>
                <a:spcAft>
                  <a:spcPts val="2133"/>
                </a:spcAft>
              </a:pPr>
              <a:r>
                <a:rPr lang="en-US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about 0.7</a:t>
              </a:r>
            </a:p>
          </p:txBody>
        </p:sp>
        <p:cxnSp>
          <p:nvCxnSpPr>
            <p:cNvPr id="61" name="Shape 3786">
              <a:extLst>
                <a:ext uri="{FF2B5EF4-FFF2-40B4-BE49-F238E27FC236}">
                  <a16:creationId xmlns:a16="http://schemas.microsoft.com/office/drawing/2014/main" id="{F901E06B-8114-464E-9F53-B0917389E7DB}"/>
                </a:ext>
              </a:extLst>
            </p:cNvPr>
            <p:cNvCxnSpPr/>
            <p:nvPr/>
          </p:nvCxnSpPr>
          <p:spPr>
            <a:xfrm>
              <a:off x="7957251" y="4132500"/>
              <a:ext cx="2375600" cy="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62" name="Shape 3787">
            <a:extLst>
              <a:ext uri="{FF2B5EF4-FFF2-40B4-BE49-F238E27FC236}">
                <a16:creationId xmlns:a16="http://schemas.microsoft.com/office/drawing/2014/main" id="{7E6062F4-6DEC-2543-94ED-57E9F5276733}"/>
              </a:ext>
            </a:extLst>
          </p:cNvPr>
          <p:cNvSpPr txBox="1">
            <a:spLocks/>
          </p:cNvSpPr>
          <p:nvPr/>
        </p:nvSpPr>
        <p:spPr>
          <a:xfrm>
            <a:off x="5087785" y="3514071"/>
            <a:ext cx="2512800" cy="1030077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457200" indent="-442913" algn="l" defTabSz="914377" rtl="0" eaLnBrk="1" latinLnBrk="0" hangingPunct="1">
              <a:lnSpc>
                <a:spcPct val="90000"/>
              </a:lnSpc>
              <a:spcBef>
                <a:spcPts val="2200"/>
              </a:spcBef>
              <a:buClr>
                <a:schemeClr val="tx1"/>
              </a:buClr>
              <a:buSzPct val="100000"/>
              <a:buFont typeface="Wingdings" charset="2"/>
              <a:buChar char="Ø"/>
              <a:defRPr sz="2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1pPr>
            <a:lvl2pPr marL="914400" indent="-45720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4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2pPr>
            <a:lvl3pPr marL="1373188" indent="-3111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0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3pPr>
            <a:lvl4pPr marL="1830388" indent="-236538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4pPr>
            <a:lvl5pPr marL="2287588" indent="-2349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 marL="14287" indent="0" algn="ctr">
              <a:lnSpc>
                <a:spcPct val="100000"/>
              </a:lnSpc>
              <a:spcAft>
                <a:spcPts val="2133"/>
              </a:spcAft>
              <a:buNone/>
            </a:pPr>
            <a:r>
              <a:rPr lang="en-US" sz="4000" b="1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=&gt;</a:t>
            </a: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A2A04049-DC96-2441-9D8C-6720BA66405F}"/>
              </a:ext>
            </a:extLst>
          </p:cNvPr>
          <p:cNvGrpSpPr/>
          <p:nvPr/>
        </p:nvGrpSpPr>
        <p:grpSpPr>
          <a:xfrm>
            <a:off x="2316536" y="2935188"/>
            <a:ext cx="2394834" cy="2353200"/>
            <a:chOff x="7968451" y="2714800"/>
            <a:chExt cx="2394834" cy="2353200"/>
          </a:xfrm>
        </p:grpSpPr>
        <p:cxnSp>
          <p:nvCxnSpPr>
            <p:cNvPr id="63" name="Shape 3788">
              <a:extLst>
                <a:ext uri="{FF2B5EF4-FFF2-40B4-BE49-F238E27FC236}">
                  <a16:creationId xmlns:a16="http://schemas.microsoft.com/office/drawing/2014/main" id="{C7B46FA5-47CD-AE47-B01D-BFE989542F1B}"/>
                </a:ext>
              </a:extLst>
            </p:cNvPr>
            <p:cNvCxnSpPr/>
            <p:nvPr/>
          </p:nvCxnSpPr>
          <p:spPr>
            <a:xfrm>
              <a:off x="8010085" y="2714800"/>
              <a:ext cx="2353200" cy="2353200"/>
            </a:xfrm>
            <a:prstGeom prst="straightConnector1">
              <a:avLst/>
            </a:prstGeom>
            <a:noFill/>
            <a:ln w="7620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" name="Shape 3789">
              <a:extLst>
                <a:ext uri="{FF2B5EF4-FFF2-40B4-BE49-F238E27FC236}">
                  <a16:creationId xmlns:a16="http://schemas.microsoft.com/office/drawing/2014/main" id="{0746B9B3-5688-2F48-9F9A-8A1EA48ED264}"/>
                </a:ext>
              </a:extLst>
            </p:cNvPr>
            <p:cNvCxnSpPr/>
            <p:nvPr/>
          </p:nvCxnSpPr>
          <p:spPr>
            <a:xfrm flipH="1">
              <a:off x="7968451" y="2714800"/>
              <a:ext cx="2353200" cy="2353200"/>
            </a:xfrm>
            <a:prstGeom prst="straightConnector1">
              <a:avLst/>
            </a:prstGeom>
            <a:noFill/>
            <a:ln w="7620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72" name="Content Placeholder 2">
            <a:extLst>
              <a:ext uri="{FF2B5EF4-FFF2-40B4-BE49-F238E27FC236}">
                <a16:creationId xmlns:a16="http://schemas.microsoft.com/office/drawing/2014/main" id="{EE8C115C-F753-6F47-9674-740A315264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9803" y="1577808"/>
            <a:ext cx="10515600" cy="1381316"/>
          </a:xfrm>
        </p:spPr>
        <p:txBody>
          <a:bodyPr/>
          <a:lstStyle/>
          <a:p>
            <a:r>
              <a:rPr lang="en-US" dirty="0"/>
              <a:t>For a lot of the operations in ML we use randomized algorithms. So why not use low precision instead of FP32 or FP64?</a:t>
            </a:r>
          </a:p>
        </p:txBody>
      </p:sp>
      <p:sp>
        <p:nvSpPr>
          <p:cNvPr id="73" name="Content Placeholder 2">
            <a:extLst>
              <a:ext uri="{FF2B5EF4-FFF2-40B4-BE49-F238E27FC236}">
                <a16:creationId xmlns:a16="http://schemas.microsoft.com/office/drawing/2014/main" id="{1BD5CE8A-2136-9A41-BE3A-9ABECEC305E6}"/>
              </a:ext>
            </a:extLst>
          </p:cNvPr>
          <p:cNvSpPr txBox="1">
            <a:spLocks/>
          </p:cNvSpPr>
          <p:nvPr/>
        </p:nvSpPr>
        <p:spPr>
          <a:xfrm>
            <a:off x="695325" y="5365178"/>
            <a:ext cx="10515600" cy="138131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457200" indent="-442913" algn="l" defTabSz="914377" rtl="0" eaLnBrk="1" latinLnBrk="0" hangingPunct="1">
              <a:lnSpc>
                <a:spcPct val="90000"/>
              </a:lnSpc>
              <a:spcBef>
                <a:spcPts val="2200"/>
              </a:spcBef>
              <a:buClr>
                <a:schemeClr val="tx1"/>
              </a:buClr>
              <a:buSzPct val="100000"/>
              <a:buFont typeface="Wingdings" charset="2"/>
              <a:buChar char="Ø"/>
              <a:defRPr sz="2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1pPr>
            <a:lvl2pPr marL="914400" indent="-45720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4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2pPr>
            <a:lvl3pPr marL="1373188" indent="-3111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0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3pPr>
            <a:lvl4pPr marL="1830388" indent="-236538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4pPr>
            <a:lvl5pPr marL="2287588" indent="-2349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First, let’s see how much performance gain we can get</a:t>
            </a:r>
          </a:p>
          <a:p>
            <a:r>
              <a:rPr lang="en-US" dirty="0"/>
              <a:t>Second, there are subtleties associated with limited precision that need to be resolved</a:t>
            </a:r>
          </a:p>
        </p:txBody>
      </p:sp>
    </p:spTree>
    <p:extLst>
      <p:ext uri="{BB962C8B-B14F-4D97-AF65-F5344CB8AC3E}">
        <p14:creationId xmlns:p14="http://schemas.microsoft.com/office/powerpoint/2010/main" val="258883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/>
      <p:bldP spid="7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72B923-E629-C74B-96ED-7514F8681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much is on the table with low precision?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06BCC2-94AA-7A4A-91BB-4D69C251B7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322"/>
          <a:stretch/>
        </p:blipFill>
        <p:spPr>
          <a:xfrm>
            <a:off x="838200" y="1898740"/>
            <a:ext cx="5218250" cy="3297141"/>
          </a:xfrm>
          <a:prstGeom prst="rect">
            <a:avLst/>
          </a:prstGeom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7B9E998E-48FB-2840-9FAE-E08F470DE8E5}"/>
              </a:ext>
            </a:extLst>
          </p:cNvPr>
          <p:cNvSpPr/>
          <p:nvPr/>
        </p:nvSpPr>
        <p:spPr>
          <a:xfrm>
            <a:off x="942106" y="3692785"/>
            <a:ext cx="2974474" cy="290948"/>
          </a:xfrm>
          <a:prstGeom prst="roundRect">
            <a:avLst/>
          </a:prstGeom>
          <a:solidFill>
            <a:schemeClr val="accent2">
              <a:alpha val="3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63E28582-376F-B346-9CCF-FA89C1C755D5}"/>
              </a:ext>
            </a:extLst>
          </p:cNvPr>
          <p:cNvSpPr/>
          <p:nvPr/>
        </p:nvSpPr>
        <p:spPr>
          <a:xfrm>
            <a:off x="955964" y="3401837"/>
            <a:ext cx="2960616" cy="290948"/>
          </a:xfrm>
          <a:prstGeom prst="roundRect">
            <a:avLst/>
          </a:prstGeom>
          <a:solidFill>
            <a:schemeClr val="accent6">
              <a:alpha val="3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E45FD4DD-1A85-9F41-98BD-A9E59E66B171}"/>
              </a:ext>
            </a:extLst>
          </p:cNvPr>
          <p:cNvSpPr/>
          <p:nvPr/>
        </p:nvSpPr>
        <p:spPr>
          <a:xfrm>
            <a:off x="928248" y="4904933"/>
            <a:ext cx="2988332" cy="290948"/>
          </a:xfrm>
          <a:prstGeom prst="roundRect">
            <a:avLst/>
          </a:prstGeom>
          <a:solidFill>
            <a:schemeClr val="accent2">
              <a:alpha val="3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2343FF81-6D77-0E4A-9740-666F523A4ACC}"/>
              </a:ext>
            </a:extLst>
          </p:cNvPr>
          <p:cNvSpPr/>
          <p:nvPr/>
        </p:nvSpPr>
        <p:spPr>
          <a:xfrm>
            <a:off x="942106" y="4613985"/>
            <a:ext cx="2974474" cy="290948"/>
          </a:xfrm>
          <a:prstGeom prst="roundRect">
            <a:avLst/>
          </a:prstGeom>
          <a:solidFill>
            <a:schemeClr val="accent6">
              <a:alpha val="3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1ADBDF1B-5A06-8B41-94A9-2DD2A12D2DA8}"/>
              </a:ext>
            </a:extLst>
          </p:cNvPr>
          <p:cNvSpPr txBox="1">
            <a:spLocks/>
          </p:cNvSpPr>
          <p:nvPr/>
        </p:nvSpPr>
        <p:spPr>
          <a:xfrm>
            <a:off x="6608617" y="1825625"/>
            <a:ext cx="5347855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42913" algn="l" defTabSz="914377" rtl="0" eaLnBrk="1" latinLnBrk="0" hangingPunct="1">
              <a:lnSpc>
                <a:spcPct val="90000"/>
              </a:lnSpc>
              <a:spcBef>
                <a:spcPts val="2200"/>
              </a:spcBef>
              <a:buClr>
                <a:schemeClr val="tx1"/>
              </a:buClr>
              <a:buSzPct val="100000"/>
              <a:buFont typeface="Wingdings" charset="2"/>
              <a:buChar char="Ø"/>
              <a:defRPr sz="2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1pPr>
            <a:lvl2pPr marL="914400" indent="-45720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4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2pPr>
            <a:lvl3pPr marL="1373188" indent="-3111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0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3pPr>
            <a:lvl4pPr marL="1830388" indent="-236538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4pPr>
            <a:lvl5pPr marL="2287588" indent="-2349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At least 2x reduction in energy with FP16 compute</a:t>
            </a:r>
          </a:p>
        </p:txBody>
      </p:sp>
    </p:spTree>
    <p:extLst>
      <p:ext uri="{BB962C8B-B14F-4D97-AF65-F5344CB8AC3E}">
        <p14:creationId xmlns:p14="http://schemas.microsoft.com/office/powerpoint/2010/main" val="2638861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72B923-E629-C74B-96ED-7514F8681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much is on the table with low precision?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AC0F1B-2B03-D64D-B61A-4C4E32F75B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8617" y="1825625"/>
            <a:ext cx="5347855" cy="4351339"/>
          </a:xfrm>
        </p:spPr>
        <p:txBody>
          <a:bodyPr/>
          <a:lstStyle/>
          <a:p>
            <a:r>
              <a:rPr lang="en-US" dirty="0"/>
              <a:t>At least 2x reduction in energy with FP16 compute</a:t>
            </a:r>
          </a:p>
          <a:p>
            <a:r>
              <a:rPr lang="en-US" dirty="0"/>
              <a:t>Significant gains in power if the parameters could be stored in SRAM vs DRAM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06BCC2-94AA-7A4A-91BB-4D69C251B7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98740"/>
            <a:ext cx="5218250" cy="4190674"/>
          </a:xfrm>
          <a:prstGeom prst="rect">
            <a:avLst/>
          </a:prstGeom>
        </p:spPr>
      </p:pic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E45FD4DD-1A85-9F41-98BD-A9E59E66B171}"/>
              </a:ext>
            </a:extLst>
          </p:cNvPr>
          <p:cNvSpPr/>
          <p:nvPr/>
        </p:nvSpPr>
        <p:spPr>
          <a:xfrm>
            <a:off x="955957" y="5500679"/>
            <a:ext cx="2988332" cy="290948"/>
          </a:xfrm>
          <a:prstGeom prst="roundRect">
            <a:avLst/>
          </a:prstGeom>
          <a:solidFill>
            <a:schemeClr val="accent2">
              <a:alpha val="3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2343FF81-6D77-0E4A-9740-666F523A4ACC}"/>
              </a:ext>
            </a:extLst>
          </p:cNvPr>
          <p:cNvSpPr/>
          <p:nvPr/>
        </p:nvSpPr>
        <p:spPr>
          <a:xfrm>
            <a:off x="969815" y="5209731"/>
            <a:ext cx="2974474" cy="290948"/>
          </a:xfrm>
          <a:prstGeom prst="roundRect">
            <a:avLst/>
          </a:prstGeom>
          <a:solidFill>
            <a:schemeClr val="accent6">
              <a:alpha val="3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1B07B55-A31D-3748-AAA5-5EE02BE04FA2}"/>
              </a:ext>
            </a:extLst>
          </p:cNvPr>
          <p:cNvGrpSpPr/>
          <p:nvPr/>
        </p:nvGrpSpPr>
        <p:grpSpPr>
          <a:xfrm>
            <a:off x="6608617" y="1064731"/>
            <a:ext cx="5218250" cy="5696620"/>
            <a:chOff x="4474224" y="1103709"/>
            <a:chExt cx="5218250" cy="569662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00E179A-9178-B14F-BB52-B2053221E4DE}"/>
                </a:ext>
              </a:extLst>
            </p:cNvPr>
            <p:cNvSpPr txBox="1"/>
            <p:nvPr/>
          </p:nvSpPr>
          <p:spPr>
            <a:xfrm>
              <a:off x="5302827" y="6523329"/>
              <a:ext cx="3916580" cy="277000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lvl="0" algn="ctr"/>
              <a:r>
                <a:rPr lang="en-US" sz="1200" dirty="0"/>
                <a:t>Memory hierarchy from Andrew Walker, EE Times.</a:t>
              </a:r>
            </a:p>
          </p:txBody>
        </p:sp>
        <p:pic>
          <p:nvPicPr>
            <p:cNvPr id="15" name="Picture 14" descr="Diagram&#10;&#10;Description automatically generated with low confidence">
              <a:extLst>
                <a:ext uri="{FF2B5EF4-FFF2-40B4-BE49-F238E27FC236}">
                  <a16:creationId xmlns:a16="http://schemas.microsoft.com/office/drawing/2014/main" id="{BD57837E-00CB-384A-915F-B7F1860DFB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0892" r="21153"/>
            <a:stretch/>
          </p:blipFill>
          <p:spPr>
            <a:xfrm>
              <a:off x="4474224" y="1103709"/>
              <a:ext cx="5218250" cy="5256108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</p:grpSp>
    </p:spTree>
    <p:extLst>
      <p:ext uri="{BB962C8B-B14F-4D97-AF65-F5344CB8AC3E}">
        <p14:creationId xmlns:p14="http://schemas.microsoft.com/office/powerpoint/2010/main" val="1360051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C2F38-7295-F744-B667-F34AB27048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can’t we just increase SRAM?</a:t>
            </a:r>
          </a:p>
        </p:txBody>
      </p:sp>
      <p:pic>
        <p:nvPicPr>
          <p:cNvPr id="5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AA60A933-F31F-1C4C-8BAC-CFF36C39FE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9828"/>
          <a:stretch/>
        </p:blipFill>
        <p:spPr>
          <a:xfrm>
            <a:off x="5670824" y="1434671"/>
            <a:ext cx="6232814" cy="1139097"/>
          </a:xfrm>
        </p:spPr>
      </p:pic>
      <p:pic>
        <p:nvPicPr>
          <p:cNvPr id="12" name="Content Placeholder 4" descr="Graphical user interface&#10;&#10;Description automatically generated">
            <a:extLst>
              <a:ext uri="{FF2B5EF4-FFF2-40B4-BE49-F238E27FC236}">
                <a16:creationId xmlns:a16="http://schemas.microsoft.com/office/drawing/2014/main" id="{F3A00F1D-8FC9-8D4B-8942-0F8C552B7B1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933" t="13760"/>
          <a:stretch/>
        </p:blipFill>
        <p:spPr>
          <a:xfrm>
            <a:off x="6661410" y="2663823"/>
            <a:ext cx="4251642" cy="3752561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A36176DE-13F9-334B-A789-DB0B6BDF6D4F}"/>
              </a:ext>
            </a:extLst>
          </p:cNvPr>
          <p:cNvSpPr txBox="1">
            <a:spLocks/>
          </p:cNvSpPr>
          <p:nvPr/>
        </p:nvSpPr>
        <p:spPr>
          <a:xfrm>
            <a:off x="552450" y="1646238"/>
            <a:ext cx="4692391" cy="52589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42913" algn="l" defTabSz="914377" rtl="0" eaLnBrk="1" latinLnBrk="0" hangingPunct="1">
              <a:lnSpc>
                <a:spcPct val="90000"/>
              </a:lnSpc>
              <a:spcBef>
                <a:spcPts val="2200"/>
              </a:spcBef>
              <a:buClr>
                <a:schemeClr val="tx1"/>
              </a:buClr>
              <a:buSzPct val="100000"/>
              <a:buFont typeface="Wingdings" charset="2"/>
              <a:buChar char="Ø"/>
              <a:defRPr sz="2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1pPr>
            <a:lvl2pPr marL="914400" indent="-45720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4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2pPr>
            <a:lvl3pPr marL="1373188" indent="-3111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0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3pPr>
            <a:lvl4pPr marL="1830388" indent="-236538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4pPr>
            <a:lvl5pPr marL="2287588" indent="-2349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400" dirty="0"/>
              <a:t>SRAM is 100x more expensive than DRAM and importantly occupies more area of the chip!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Using FP16 instead of FP32/64 reduces access volume without having to incur this cost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DF56E08-1E13-554E-A66C-FBF25A82B8A0}"/>
              </a:ext>
            </a:extLst>
          </p:cNvPr>
          <p:cNvSpPr txBox="1"/>
          <p:nvPr/>
        </p:nvSpPr>
        <p:spPr>
          <a:xfrm>
            <a:off x="6610328" y="6497491"/>
            <a:ext cx="4353805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dirty="0"/>
              <a:t>Intel Sandy Bridge-E Processor Die (Credit Rui Pan)</a:t>
            </a:r>
          </a:p>
        </p:txBody>
      </p:sp>
    </p:spTree>
    <p:extLst>
      <p:ext uri="{BB962C8B-B14F-4D97-AF65-F5344CB8AC3E}">
        <p14:creationId xmlns:p14="http://schemas.microsoft.com/office/powerpoint/2010/main" val="38125175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F3E9108-99E4-324B-919F-CE417FBE5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Acknowledgments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48AD8EB-DA8F-D842-A61D-59538BA57D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pPr>
              <a:lnSpc>
                <a:spcPct val="150000"/>
              </a:lnSpc>
            </a:pPr>
            <a:r>
              <a:rPr lang="en-US" dirty="0"/>
              <a:t>Many slides from Prof. Kurt Keutzer, Suresh Krishna, Prof. Patterson, Michael </a:t>
            </a:r>
            <a:r>
              <a:rPr lang="en-US" dirty="0" err="1"/>
              <a:t>Pellauer</a:t>
            </a:r>
            <a:r>
              <a:rPr lang="en-US" dirty="0"/>
              <a:t> (Nvidia), Prof. Sophia Shao, Naveen Kumar (Google), Pallas Group</a:t>
            </a:r>
          </a:p>
        </p:txBody>
      </p:sp>
    </p:spTree>
    <p:extLst>
      <p:ext uri="{BB962C8B-B14F-4D97-AF65-F5344CB8AC3E}">
        <p14:creationId xmlns:p14="http://schemas.microsoft.com/office/powerpoint/2010/main" val="27606394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D5808D-525C-F543-A015-5A4CED605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Faster Compute with FP16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2C5E5B-3BA3-644E-94B3-64775C32BE9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63269" y="1568234"/>
            <a:ext cx="8379711" cy="4866120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B7584C1-1A7D-9243-AE6D-3ECB0C2AC522}"/>
              </a:ext>
            </a:extLst>
          </p:cNvPr>
          <p:cNvSpPr txBox="1">
            <a:spLocks/>
          </p:cNvSpPr>
          <p:nvPr/>
        </p:nvSpPr>
        <p:spPr>
          <a:xfrm>
            <a:off x="1059874" y="4785301"/>
            <a:ext cx="5604163" cy="1752024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457200" indent="-442913" algn="l" defTabSz="914377" rtl="0" eaLnBrk="1" latinLnBrk="0" hangingPunct="1">
              <a:lnSpc>
                <a:spcPct val="90000"/>
              </a:lnSpc>
              <a:spcBef>
                <a:spcPts val="2200"/>
              </a:spcBef>
              <a:buClr>
                <a:schemeClr val="tx1"/>
              </a:buClr>
              <a:buSzPct val="100000"/>
              <a:buFont typeface="Wingdings" charset="2"/>
              <a:buChar char="Ø"/>
              <a:defRPr sz="2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1pPr>
            <a:lvl2pPr marL="914400" indent="-45720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4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2pPr>
            <a:lvl3pPr marL="1373188" indent="-3111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0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3pPr>
            <a:lvl4pPr marL="1830388" indent="-236538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4pPr>
            <a:lvl5pPr marL="2287588" indent="-2349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dirty="0"/>
              <a:t>The main reason for higher throughput is that FP16 ALUs take less area on the chip so we can pack more ALUs per unit area</a:t>
            </a:r>
          </a:p>
        </p:txBody>
      </p:sp>
    </p:spTree>
    <p:extLst>
      <p:ext uri="{BB962C8B-B14F-4D97-AF65-F5344CB8AC3E}">
        <p14:creationId xmlns:p14="http://schemas.microsoft.com/office/powerpoint/2010/main" val="38689576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A7C8E9-93BF-D34F-BD58-BC291D0913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Lower Precision Arithmetic Requires Less Transistors -&gt; Less Area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58821C-64F4-C349-8626-532BB5D2AD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554445-900A-CA42-B98A-15178BA43476}"/>
              </a:ext>
            </a:extLst>
          </p:cNvPr>
          <p:cNvSpPr txBox="1">
            <a:spLocks/>
          </p:cNvSpPr>
          <p:nvPr/>
        </p:nvSpPr>
        <p:spPr>
          <a:xfrm>
            <a:off x="7944609" y="5464250"/>
            <a:ext cx="4068392" cy="1161115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2200"/>
              </a:spcBef>
              <a:buFont typeface="Wingdings" charset="2"/>
              <a:buNone/>
              <a:defRPr sz="2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4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0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</a:pPr>
            <a:r>
              <a:rPr lang="en-US" sz="1800"/>
              <a:t>int4 MAC</a:t>
            </a:r>
          </a:p>
          <a:p>
            <a:pPr>
              <a:buClrTx/>
            </a:pPr>
            <a:r>
              <a:rPr lang="en-US" sz="1800"/>
              <a:t>4 bit multiply , 16 bit accumulator</a:t>
            </a:r>
          </a:p>
          <a:p>
            <a:pPr>
              <a:buClrTx/>
            </a:pPr>
            <a:r>
              <a:rPr lang="en-US" sz="1800"/>
              <a:t>~700 gates</a:t>
            </a:r>
          </a:p>
          <a:p>
            <a:pPr>
              <a:buClrTx/>
            </a:pPr>
            <a:endParaRPr lang="en-US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C698DD-B112-5F49-AB02-DA33EDF457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30" t="2376" r="8442"/>
          <a:stretch/>
        </p:blipFill>
        <p:spPr>
          <a:xfrm>
            <a:off x="567962" y="1605688"/>
            <a:ext cx="4871550" cy="4263812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4447F50A-15D2-FB42-8E87-1CB42699E5C9}"/>
              </a:ext>
            </a:extLst>
          </p:cNvPr>
          <p:cNvGrpSpPr/>
          <p:nvPr/>
        </p:nvGrpSpPr>
        <p:grpSpPr>
          <a:xfrm>
            <a:off x="5816975" y="1826349"/>
            <a:ext cx="5751914" cy="3227679"/>
            <a:chOff x="5551604" y="1700778"/>
            <a:chExt cx="5841250" cy="3218859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13C02E1C-876C-6644-924B-9A3D7361DC0B}"/>
                </a:ext>
              </a:extLst>
            </p:cNvPr>
            <p:cNvGrpSpPr/>
            <p:nvPr/>
          </p:nvGrpSpPr>
          <p:grpSpPr>
            <a:xfrm>
              <a:off x="8281349" y="1708411"/>
              <a:ext cx="3111505" cy="3211226"/>
              <a:chOff x="779124" y="965384"/>
              <a:chExt cx="3111505" cy="3211226"/>
            </a:xfrm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2A19F777-32C5-B046-9B04-0C047FED930F}"/>
                  </a:ext>
                </a:extLst>
              </p:cNvPr>
              <p:cNvSpPr/>
              <p:nvPr/>
            </p:nvSpPr>
            <p:spPr>
              <a:xfrm>
                <a:off x="2369164" y="1474050"/>
                <a:ext cx="1351280" cy="128016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C1BF8A15-80DD-794E-9B11-0CB7C59FF1D5}"/>
                  </a:ext>
                </a:extLst>
              </p:cNvPr>
              <p:cNvSpPr/>
              <p:nvPr/>
            </p:nvSpPr>
            <p:spPr>
              <a:xfrm>
                <a:off x="2369164" y="2957410"/>
                <a:ext cx="1351280" cy="18288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315477C6-D3CE-0748-A53E-31C877777E76}"/>
                  </a:ext>
                </a:extLst>
              </p:cNvPr>
              <p:cNvSpPr/>
              <p:nvPr/>
            </p:nvSpPr>
            <p:spPr>
              <a:xfrm>
                <a:off x="879136" y="3323170"/>
                <a:ext cx="2841307" cy="29464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A1B69886-D499-FE44-A8AE-1CE789B324D2}"/>
                  </a:ext>
                </a:extLst>
              </p:cNvPr>
              <p:cNvSpPr/>
              <p:nvPr/>
            </p:nvSpPr>
            <p:spPr>
              <a:xfrm>
                <a:off x="879136" y="3800690"/>
                <a:ext cx="2841308" cy="19304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999C4858-69E6-5347-9A11-EC18527CCFF7}"/>
                  </a:ext>
                </a:extLst>
              </p:cNvPr>
              <p:cNvCxnSpPr>
                <a:stCxn id="10" idx="2"/>
                <a:endCxn id="11" idx="0"/>
              </p:cNvCxnSpPr>
              <p:nvPr/>
            </p:nvCxnSpPr>
            <p:spPr>
              <a:xfrm>
                <a:off x="3044804" y="2754210"/>
                <a:ext cx="0" cy="2032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CD8FA1D3-72D0-994D-99D8-4F1A6205913D}"/>
                  </a:ext>
                </a:extLst>
              </p:cNvPr>
              <p:cNvCxnSpPr>
                <a:cxnSpLocks/>
                <a:stCxn id="11" idx="2"/>
              </p:cNvCxnSpPr>
              <p:nvPr/>
            </p:nvCxnSpPr>
            <p:spPr>
              <a:xfrm>
                <a:off x="3044804" y="3140290"/>
                <a:ext cx="0" cy="18288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D7494A7E-8014-6B40-90EE-7EA00D83E25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11209" y="3617810"/>
                <a:ext cx="0" cy="18288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98976897-9A5E-0448-98F3-05D04136EAC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82692" y="3140290"/>
                <a:ext cx="0" cy="18288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7A83CAC6-FEF6-C347-B877-BC33F88434D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24226" y="3993730"/>
                <a:ext cx="0" cy="18288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ED65B721-F04F-EC46-9F4C-58CD02E36C2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79124" y="3140290"/>
                <a:ext cx="0" cy="91567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A3084AB1-C3F9-4D48-85AC-75B8B889A8C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79124" y="3140290"/>
                <a:ext cx="603569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824C069-8C76-2D48-A6AC-FDB4230F9FF1}"/>
                  </a:ext>
                </a:extLst>
              </p:cNvPr>
              <p:cNvSpPr txBox="1"/>
              <p:nvPr/>
            </p:nvSpPr>
            <p:spPr>
              <a:xfrm>
                <a:off x="2739049" y="1632145"/>
                <a:ext cx="327342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5400" dirty="0"/>
                  <a:t>X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817FB2B-C99C-3C49-ACBF-84BBA0E88E32}"/>
                  </a:ext>
                </a:extLst>
              </p:cNvPr>
              <p:cNvSpPr txBox="1"/>
              <p:nvPr/>
            </p:nvSpPr>
            <p:spPr>
              <a:xfrm>
                <a:off x="2047538" y="3266575"/>
                <a:ext cx="3273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+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6221D0D-1FAE-3040-B738-CCC063D4150E}"/>
                  </a:ext>
                </a:extLst>
              </p:cNvPr>
              <p:cNvSpPr txBox="1"/>
              <p:nvPr/>
            </p:nvSpPr>
            <p:spPr>
              <a:xfrm>
                <a:off x="2532039" y="989744"/>
                <a:ext cx="60865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4b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41CABAD-FF71-B44A-944E-9E8012E34F7C}"/>
                  </a:ext>
                </a:extLst>
              </p:cNvPr>
              <p:cNvSpPr txBox="1"/>
              <p:nvPr/>
            </p:nvSpPr>
            <p:spPr>
              <a:xfrm>
                <a:off x="1971495" y="3731454"/>
                <a:ext cx="60865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16b</a:t>
                </a:r>
              </a:p>
            </p:txBody>
          </p: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FDEB0F6F-1E79-D343-B75B-F158FEB4C229}"/>
                  </a:ext>
                </a:extLst>
              </p:cNvPr>
              <p:cNvCxnSpPr/>
              <p:nvPr/>
            </p:nvCxnSpPr>
            <p:spPr>
              <a:xfrm flipH="1">
                <a:off x="779124" y="4055960"/>
                <a:ext cx="1445102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AE0076E9-7949-C24B-A860-C5D761066E7E}"/>
                  </a:ext>
                </a:extLst>
              </p:cNvPr>
              <p:cNvCxnSpPr/>
              <p:nvPr/>
            </p:nvCxnSpPr>
            <p:spPr>
              <a:xfrm>
                <a:off x="2673329" y="1270850"/>
                <a:ext cx="0" cy="2032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B097C8F7-A926-344E-8E55-75F5E6EE888F}"/>
                  </a:ext>
                </a:extLst>
              </p:cNvPr>
              <p:cNvCxnSpPr/>
              <p:nvPr/>
            </p:nvCxnSpPr>
            <p:spPr>
              <a:xfrm>
                <a:off x="3430566" y="1270850"/>
                <a:ext cx="0" cy="2032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3A5A7F7-6441-B14B-9FE7-AD511820B62F}"/>
                  </a:ext>
                </a:extLst>
              </p:cNvPr>
              <p:cNvSpPr txBox="1"/>
              <p:nvPr/>
            </p:nvSpPr>
            <p:spPr>
              <a:xfrm>
                <a:off x="3281979" y="965384"/>
                <a:ext cx="60865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4b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BBC1C82-7A84-0F4F-A90E-4E6DD7A2A62A}"/>
                  </a:ext>
                </a:extLst>
              </p:cNvPr>
              <p:cNvSpPr txBox="1"/>
              <p:nvPr/>
            </p:nvSpPr>
            <p:spPr>
              <a:xfrm>
                <a:off x="2894624" y="2889980"/>
                <a:ext cx="60865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8b</a:t>
                </a:r>
              </a:p>
            </p:txBody>
          </p:sp>
          <p:sp>
            <p:nvSpPr>
              <p:cNvPr id="30" name="Isosceles Triangle 28">
                <a:extLst>
                  <a:ext uri="{FF2B5EF4-FFF2-40B4-BE49-F238E27FC236}">
                    <a16:creationId xmlns:a16="http://schemas.microsoft.com/office/drawing/2014/main" id="{4B6D8E89-7FE1-FD4D-873E-9ADB247533D3}"/>
                  </a:ext>
                </a:extLst>
              </p:cNvPr>
              <p:cNvSpPr/>
              <p:nvPr/>
            </p:nvSpPr>
            <p:spPr>
              <a:xfrm rot="5400000">
                <a:off x="2405360" y="2921214"/>
                <a:ext cx="182880" cy="255272"/>
              </a:xfrm>
              <a:prstGeom prst="triangl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Isosceles Triangle 29">
                <a:extLst>
                  <a:ext uri="{FF2B5EF4-FFF2-40B4-BE49-F238E27FC236}">
                    <a16:creationId xmlns:a16="http://schemas.microsoft.com/office/drawing/2014/main" id="{B6FA0A28-CE8E-D448-BA9F-754E03664390}"/>
                  </a:ext>
                </a:extLst>
              </p:cNvPr>
              <p:cNvSpPr/>
              <p:nvPr/>
            </p:nvSpPr>
            <p:spPr>
              <a:xfrm rot="5400000">
                <a:off x="915332" y="3773304"/>
                <a:ext cx="182880" cy="255272"/>
              </a:xfrm>
              <a:prstGeom prst="triangl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EA85D08-981F-3948-8EF0-2CD9276AD06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51604" y="1700778"/>
              <a:ext cx="3569888" cy="1880962"/>
            </a:xfrm>
            <a:prstGeom prst="rect">
              <a:avLst/>
            </a:prstGeom>
          </p:spPr>
        </p:pic>
        <p:sp>
          <p:nvSpPr>
            <p:cNvPr id="9" name="Right Brace 8">
              <a:extLst>
                <a:ext uri="{FF2B5EF4-FFF2-40B4-BE49-F238E27FC236}">
                  <a16:creationId xmlns:a16="http://schemas.microsoft.com/office/drawing/2014/main" id="{570E4B1F-FB1E-1F45-82B1-C8E9A0222819}"/>
                </a:ext>
              </a:extLst>
            </p:cNvPr>
            <p:cNvSpPr/>
            <p:nvPr/>
          </p:nvSpPr>
          <p:spPr>
            <a:xfrm>
              <a:off x="9124512" y="1741101"/>
              <a:ext cx="758767" cy="1764132"/>
            </a:xfrm>
            <a:prstGeom prst="rightBrace">
              <a:avLst>
                <a:gd name="adj1" fmla="val 8333"/>
                <a:gd name="adj2" fmla="val 50603"/>
              </a:avLst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2" name="Content Placeholder 3">
            <a:extLst>
              <a:ext uri="{FF2B5EF4-FFF2-40B4-BE49-F238E27FC236}">
                <a16:creationId xmlns:a16="http://schemas.microsoft.com/office/drawing/2014/main" id="{B8DA2F2C-B5FD-2948-A89C-1B98DE43C633}"/>
              </a:ext>
            </a:extLst>
          </p:cNvPr>
          <p:cNvSpPr txBox="1">
            <a:spLocks/>
          </p:cNvSpPr>
          <p:nvPr/>
        </p:nvSpPr>
        <p:spPr>
          <a:xfrm>
            <a:off x="702115" y="5959193"/>
            <a:ext cx="3773666" cy="8988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32 bit FP fused MAC</a:t>
            </a:r>
          </a:p>
          <a:p>
            <a:r>
              <a:rPr lang="en-US" sz="1800" dirty="0"/>
              <a:t>17K gate equivalents</a:t>
            </a:r>
          </a:p>
        </p:txBody>
      </p:sp>
      <p:sp>
        <p:nvSpPr>
          <p:cNvPr id="33" name="Right Arrow 32">
            <a:extLst>
              <a:ext uri="{FF2B5EF4-FFF2-40B4-BE49-F238E27FC236}">
                <a16:creationId xmlns:a16="http://schemas.microsoft.com/office/drawing/2014/main" id="{49B9873F-3AC0-8942-8C07-26C8B8E98D17}"/>
              </a:ext>
            </a:extLst>
          </p:cNvPr>
          <p:cNvSpPr/>
          <p:nvPr/>
        </p:nvSpPr>
        <p:spPr>
          <a:xfrm>
            <a:off x="4252751" y="5731869"/>
            <a:ext cx="3372819" cy="834566"/>
          </a:xfrm>
          <a:prstGeom prst="rightArrow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24 X less gates</a:t>
            </a:r>
          </a:p>
        </p:txBody>
      </p:sp>
    </p:spTree>
    <p:extLst>
      <p:ext uri="{BB962C8B-B14F-4D97-AF65-F5344CB8AC3E}">
        <p14:creationId xmlns:p14="http://schemas.microsoft.com/office/powerpoint/2010/main" val="6428145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3F650F-A7C6-6843-8688-1A42F000CE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054" y="30548"/>
            <a:ext cx="10801350" cy="1325563"/>
          </a:xfrm>
        </p:spPr>
        <p:txBody>
          <a:bodyPr/>
          <a:lstStyle/>
          <a:p>
            <a:r>
              <a:rPr lang="en-US" dirty="0"/>
              <a:t>16 Bit Representation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3AE1209-9BC4-514C-9F60-CF79155CF6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25600" y="1472812"/>
            <a:ext cx="8170258" cy="619422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F154C9-C7CE-9E47-A38A-8C4B7A762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12F75-E67D-3F4E-9BFB-3CCB81420A82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A5AAA407-32B2-E64A-A390-DD13036257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20386" y="3096302"/>
            <a:ext cx="4235468" cy="641875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0832BD73-0CC6-1042-8CB4-0938223625A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620386" y="4884550"/>
            <a:ext cx="4235468" cy="64187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E7525DB-59AD-BC44-9523-EE9983645767}"/>
              </a:ext>
            </a:extLst>
          </p:cNvPr>
          <p:cNvSpPr txBox="1"/>
          <p:nvPr/>
        </p:nvSpPr>
        <p:spPr>
          <a:xfrm>
            <a:off x="479842" y="993669"/>
            <a:ext cx="39759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Float32</a:t>
            </a:r>
            <a:r>
              <a:rPr lang="en-US" sz="2000" dirty="0"/>
              <a:t>: (range ~1e</a:t>
            </a:r>
            <a:r>
              <a:rPr lang="en-US" sz="2000" baseline="30000" dirty="0"/>
              <a:t>-38</a:t>
            </a:r>
            <a:r>
              <a:rPr lang="en-US" sz="2000" dirty="0"/>
              <a:t> to ~3e</a:t>
            </a:r>
            <a:r>
              <a:rPr lang="en-US" sz="2000" baseline="30000" dirty="0"/>
              <a:t>38</a:t>
            </a:r>
            <a:r>
              <a:rPr lang="en-US" sz="2000" dirty="0"/>
              <a:t>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49752EE-D8A0-614F-80D3-BA095AA20E0A}"/>
              </a:ext>
            </a:extLst>
          </p:cNvPr>
          <p:cNvSpPr txBox="1"/>
          <p:nvPr/>
        </p:nvSpPr>
        <p:spPr>
          <a:xfrm>
            <a:off x="479843" y="2554682"/>
            <a:ext cx="42354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Float16</a:t>
            </a:r>
            <a:r>
              <a:rPr lang="en-US" sz="2000" dirty="0"/>
              <a:t>:  (range ~5.96e</a:t>
            </a:r>
            <a:r>
              <a:rPr lang="en-US" sz="2000" baseline="30000" dirty="0"/>
              <a:t>-8</a:t>
            </a:r>
            <a:r>
              <a:rPr lang="en-US" sz="2000" dirty="0"/>
              <a:t> to 65,504)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0C7C966-A6CC-F44D-8710-39CD5DA8AEFB}"/>
              </a:ext>
            </a:extLst>
          </p:cNvPr>
          <p:cNvSpPr txBox="1"/>
          <p:nvPr/>
        </p:nvSpPr>
        <p:spPr>
          <a:xfrm>
            <a:off x="479843" y="4269718"/>
            <a:ext cx="42354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BFloat16</a:t>
            </a:r>
            <a:r>
              <a:rPr lang="en-US" sz="2000" dirty="0"/>
              <a:t>: (range ~1e</a:t>
            </a:r>
            <a:r>
              <a:rPr lang="en-US" sz="2000" baseline="30000" dirty="0"/>
              <a:t>-38</a:t>
            </a:r>
            <a:r>
              <a:rPr lang="en-US" sz="2000" dirty="0"/>
              <a:t> to ~3e</a:t>
            </a:r>
            <a:r>
              <a:rPr lang="en-US" sz="2000" baseline="30000" dirty="0"/>
              <a:t>38</a:t>
            </a:r>
            <a:r>
              <a:rPr lang="en-US" sz="2000" dirty="0"/>
              <a:t>)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AFD6295-8706-E344-854E-447D4033220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27138" y="2689286"/>
            <a:ext cx="5329102" cy="104889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D78DB0F-40E8-C547-B1E6-DF911DDA2D75}"/>
              </a:ext>
            </a:extLst>
          </p:cNvPr>
          <p:cNvSpPr txBox="1"/>
          <p:nvPr/>
        </p:nvSpPr>
        <p:spPr>
          <a:xfrm>
            <a:off x="310054" y="5864331"/>
            <a:ext cx="9236902" cy="6123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200000"/>
              </a:lnSpc>
              <a:buNone/>
            </a:pPr>
            <a:r>
              <a:rPr lang="en-US" sz="2000" b="1" dirty="0"/>
              <a:t>* Google largely avoided low precision training problems with BFLOAT16</a:t>
            </a:r>
          </a:p>
        </p:txBody>
      </p:sp>
    </p:spTree>
    <p:extLst>
      <p:ext uri="{BB962C8B-B14F-4D97-AF65-F5344CB8AC3E}">
        <p14:creationId xmlns:p14="http://schemas.microsoft.com/office/powerpoint/2010/main" val="16734386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A31A7-F89C-AC4A-AD07-EB2576ED4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FP16/32 Training Workflow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A467030-DD69-9947-ADD1-ECE00794E3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726" t="2528"/>
          <a:stretch/>
        </p:blipFill>
        <p:spPr>
          <a:xfrm>
            <a:off x="1599926" y="1371235"/>
            <a:ext cx="8706397" cy="4818496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748FF5-680D-E940-87EE-14C9474595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12F75-E67D-3F4E-9BFB-3CCB81420A82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2738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C04489-C57D-5545-93BF-DCA3FF51B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 Challenges with FP16 Training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ABFBAE-A50C-A74E-8B92-8004153A13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12F75-E67D-3F4E-9BFB-3CCB81420A82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E855E12-3431-EF46-96DD-294C7488CF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9164" y="1646238"/>
            <a:ext cx="3906670" cy="3946332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4F15A92-3198-864B-A582-CF64BAC39D9F}"/>
              </a:ext>
            </a:extLst>
          </p:cNvPr>
          <p:cNvSpPr txBox="1">
            <a:spLocks/>
          </p:cNvSpPr>
          <p:nvPr/>
        </p:nvSpPr>
        <p:spPr>
          <a:xfrm>
            <a:off x="552450" y="1634016"/>
            <a:ext cx="6956714" cy="4351339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457200" indent="-442913" algn="l" defTabSz="914377" rtl="0" eaLnBrk="1" latinLnBrk="0" hangingPunct="1">
              <a:lnSpc>
                <a:spcPct val="90000"/>
              </a:lnSpc>
              <a:spcBef>
                <a:spcPts val="2200"/>
              </a:spcBef>
              <a:buClr>
                <a:schemeClr val="tx1"/>
              </a:buClr>
              <a:buSzPct val="100000"/>
              <a:buFont typeface="Wingdings" charset="2"/>
              <a:buChar char="Ø"/>
              <a:defRPr sz="2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1pPr>
            <a:lvl2pPr marL="914400" indent="-45720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4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2pPr>
            <a:lvl3pPr marL="1373188" indent="-3111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0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3pPr>
            <a:lvl4pPr marL="1830388" indent="-236538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4pPr>
            <a:lvl5pPr marL="2287588" indent="-2349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b="1" dirty="0"/>
              <a:t>Naïve FP16 training leads to divergence/poor accuracy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dirty="0"/>
              <a:t>FP16 has very limited dynamic range: </a:t>
            </a:r>
          </a:p>
          <a:p>
            <a:pPr>
              <a:lnSpc>
                <a:spcPct val="120000"/>
              </a:lnSpc>
            </a:pPr>
            <a:r>
              <a:rPr lang="en-US" dirty="0"/>
              <a:t>Max =65504 , Min Normal Number = 2</a:t>
            </a:r>
            <a:r>
              <a:rPr lang="en-US" baseline="30000" dirty="0"/>
              <a:t>−14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dirty="0"/>
              <a:t>This creates several challenges in training NN: </a:t>
            </a:r>
          </a:p>
          <a:p>
            <a:pPr>
              <a:lnSpc>
                <a:spcPct val="120000"/>
              </a:lnSpc>
            </a:pPr>
            <a:r>
              <a:rPr lang="en-US" dirty="0"/>
              <a:t>Loss of precision during weight update </a:t>
            </a:r>
          </a:p>
          <a:p>
            <a:pPr>
              <a:lnSpc>
                <a:spcPct val="120000"/>
              </a:lnSpc>
            </a:pPr>
            <a:r>
              <a:rPr lang="en-US" dirty="0"/>
              <a:t>Exacerbates ‘‘vanishing and exploding gradients’’</a:t>
            </a:r>
          </a:p>
          <a:p>
            <a:pPr>
              <a:lnSpc>
                <a:spcPct val="120000"/>
              </a:lnSpc>
            </a:pPr>
            <a:r>
              <a:rPr lang="en-US" dirty="0"/>
              <a:t>Overflow/underflow for layer activations during forward/backward pass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CE97C5-6C8B-7643-84B2-34C899785530}"/>
              </a:ext>
            </a:extLst>
          </p:cNvPr>
          <p:cNvSpPr txBox="1"/>
          <p:nvPr/>
        </p:nvSpPr>
        <p:spPr>
          <a:xfrm>
            <a:off x="7604102" y="5677578"/>
            <a:ext cx="3811732" cy="83099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Loss curve for training </a:t>
            </a:r>
            <a:r>
              <a:rPr lang="en-US" sz="2400" dirty="0" err="1"/>
              <a:t>AlexNet</a:t>
            </a:r>
            <a:r>
              <a:rPr lang="en-US" sz="2400" dirty="0"/>
              <a:t> on ImageNet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9DB083C-BF5A-8940-91AE-D50364948304}"/>
              </a:ext>
            </a:extLst>
          </p:cNvPr>
          <p:cNvSpPr/>
          <p:nvPr/>
        </p:nvSpPr>
        <p:spPr>
          <a:xfrm>
            <a:off x="138115" y="6053032"/>
            <a:ext cx="7371049" cy="738664"/>
          </a:xfrm>
          <a:prstGeom prst="rect">
            <a:avLst/>
          </a:prstGeom>
          <a:ln w="9525">
            <a:solidFill>
              <a:schemeClr val="tx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sz="1050" dirty="0"/>
              <a:t>P. </a:t>
            </a:r>
            <a:r>
              <a:rPr lang="en-US" sz="1050" dirty="0" err="1"/>
              <a:t>Micikevicius</a:t>
            </a:r>
            <a:r>
              <a:rPr lang="en-US" sz="1050" dirty="0"/>
              <a:t>, S. Narang, J. </a:t>
            </a:r>
            <a:r>
              <a:rPr lang="en-US" sz="1050" dirty="0" err="1"/>
              <a:t>Alben</a:t>
            </a:r>
            <a:r>
              <a:rPr lang="en-US" sz="1050" dirty="0"/>
              <a:t>, G. </a:t>
            </a:r>
            <a:r>
              <a:rPr lang="en-US" sz="1050" dirty="0" err="1"/>
              <a:t>Diamos</a:t>
            </a:r>
            <a:r>
              <a:rPr lang="en-US" sz="1050" dirty="0"/>
              <a:t>, E. </a:t>
            </a:r>
            <a:r>
              <a:rPr lang="en-US" sz="1050" dirty="0" err="1"/>
              <a:t>Elsen</a:t>
            </a:r>
            <a:r>
              <a:rPr lang="en-US" sz="1050" dirty="0"/>
              <a:t>, D. Garcia, B. Ginsburg, M. Houston, O. </a:t>
            </a:r>
            <a:r>
              <a:rPr lang="en-US" sz="1050" dirty="0" err="1"/>
              <a:t>Kuchaiev</a:t>
            </a:r>
            <a:r>
              <a:rPr lang="en-US" sz="1050" dirty="0"/>
              <a:t>, G. Venkatesh, H. Wu. Mixed precision training. ICLR’18.</a:t>
            </a:r>
            <a:br>
              <a:rPr lang="en-US" sz="1050" dirty="0"/>
            </a:br>
            <a:r>
              <a:rPr lang="en-US" sz="1050" dirty="0"/>
              <a:t>B. Ginsburg, S. Nikolaev, A. </a:t>
            </a:r>
            <a:r>
              <a:rPr lang="en-US" sz="1050" dirty="0" err="1"/>
              <a:t>Kiswani</a:t>
            </a:r>
            <a:r>
              <a:rPr lang="en-US" sz="1050" dirty="0"/>
              <a:t>, H. Wu, A. </a:t>
            </a:r>
            <a:r>
              <a:rPr lang="en-US" sz="1050" dirty="0" err="1"/>
              <a:t>Gholami</a:t>
            </a:r>
            <a:r>
              <a:rPr lang="en-US" sz="1050" dirty="0"/>
              <a:t>, S. </a:t>
            </a:r>
            <a:r>
              <a:rPr lang="en-US" sz="1050" dirty="0" err="1"/>
              <a:t>Kierat</a:t>
            </a:r>
            <a:r>
              <a:rPr lang="en-US" sz="1050" dirty="0"/>
              <a:t>, M. Houston, A. Fit-Flores. Tensor processing using low precision format. US Patent 15/624577. 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307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C24EA-2A22-3B4B-BF87-86B4AC9C17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 of Floating Points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149582-649C-F444-9319-F8DAB1251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12F75-E67D-3F4E-9BFB-3CCB81420A82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3E97C8D-743B-4E47-A08A-AB3EF1BE844D}"/>
              </a:ext>
            </a:extLst>
          </p:cNvPr>
          <p:cNvSpPr/>
          <p:nvPr/>
        </p:nvSpPr>
        <p:spPr>
          <a:xfrm>
            <a:off x="174897" y="6467559"/>
            <a:ext cx="2901405" cy="253916"/>
          </a:xfrm>
          <a:prstGeom prst="rect">
            <a:avLst/>
          </a:prstGeom>
          <a:ln w="9525">
            <a:solidFill>
              <a:schemeClr val="tx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sz="1050" dirty="0"/>
              <a:t>Figure Reference: </a:t>
            </a:r>
            <a:r>
              <a:rPr lang="en-US" sz="1050" dirty="0" err="1"/>
              <a:t>volkerschatz.com</a:t>
            </a:r>
            <a:endParaRPr lang="en-US" sz="1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BD032C-57E3-E94B-BECF-C48609B8E675}"/>
              </a:ext>
            </a:extLst>
          </p:cNvPr>
          <p:cNvSpPr txBox="1"/>
          <p:nvPr/>
        </p:nvSpPr>
        <p:spPr>
          <a:xfrm>
            <a:off x="376919" y="1082913"/>
            <a:ext cx="11341768" cy="14550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There are only a </a:t>
            </a:r>
            <a:r>
              <a:rPr lang="en-US" sz="2400" b="1" dirty="0"/>
              <a:t>finite number </a:t>
            </a:r>
            <a:r>
              <a:rPr lang="en-US" sz="2400" dirty="0"/>
              <a:t>of different floats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Floats are discrete but </a:t>
            </a:r>
            <a:r>
              <a:rPr lang="en-US" sz="2400" b="1" dirty="0"/>
              <a:t>not equidistant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39301ED8-BCB3-B54D-8991-314AEA10C1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72290" y="2470742"/>
            <a:ext cx="12192000" cy="135466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5134B78-8711-D548-81A5-EA6730DB84A9}"/>
                  </a:ext>
                </a:extLst>
              </p:cNvPr>
              <p:cNvSpPr txBox="1"/>
              <p:nvPr/>
            </p:nvSpPr>
            <p:spPr>
              <a:xfrm>
                <a:off x="637404" y="3825409"/>
                <a:ext cx="10579723" cy="22467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A hypothetical 8-bit floating point representation with 1 bit sign, 3 bit exponent, 4 bit </a:t>
                </a:r>
                <a:r>
                  <a:rPr lang="en-US" sz="2000" dirty="0" err="1"/>
                  <a:t>mantisa</a:t>
                </a:r>
                <a:endParaRPr lang="en-US" sz="2000" dirty="0"/>
              </a:p>
              <a:p>
                <a:r>
                  <a:rPr lang="en-US" sz="2000" dirty="0"/>
                  <a:t>Notice that the representable numbers are not equidistant</a:t>
                </a:r>
              </a:p>
              <a:p>
                <a:endParaRPr lang="en-US" sz="2000" dirty="0"/>
              </a:p>
              <a:p>
                <a:r>
                  <a:rPr lang="en-US" sz="2000" dirty="0"/>
                  <a:t>Teaser question: What is the best way to sum an array with a lot of small values and some very large values to minimize numerical error?</a:t>
                </a:r>
              </a:p>
              <a:p>
                <a:endParaRPr lang="en-US" sz="2000" dirty="0"/>
              </a:p>
              <a:p>
                <a:r>
                  <a:rPr lang="en-US" sz="2000" dirty="0"/>
                  <a:t>In IEEE representation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</m:d>
                  </m:oMath>
                </a14:m>
                <a:r>
                  <a:rPr lang="en-US" sz="2000" dirty="0"/>
                  <a:t> no associative property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5134B78-8711-D548-81A5-EA6730DB84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404" y="3825409"/>
                <a:ext cx="10579723" cy="2246769"/>
              </a:xfrm>
              <a:prstGeom prst="rect">
                <a:avLst/>
              </a:prstGeom>
              <a:blipFill>
                <a:blip r:embed="rId5"/>
                <a:stretch>
                  <a:fillRect l="-480" t="-1124" b="-39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028472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DA900D-8F7B-D545-B084-A99282585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Unit in the Last Place (ULP)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ADF74A-3A7B-5A49-A27E-85EE62A89A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11700"/>
          </a:xfrm>
        </p:spPr>
        <p:txBody>
          <a:bodyPr>
            <a:normAutofit fontScale="92500"/>
          </a:bodyPr>
          <a:lstStyle/>
          <a:p>
            <a:r>
              <a:rPr lang="en-US" dirty="0"/>
              <a:t>Floating points can only represent specific real valued numbers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Can lead to stalling at one point if the gradients are small</a:t>
            </a:r>
          </a:p>
          <a:p>
            <a:endParaRPr lang="en-US" dirty="0"/>
          </a:p>
          <a:p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BC52766-9394-B44A-A43C-66CE12C413A4}"/>
              </a:ext>
            </a:extLst>
          </p:cNvPr>
          <p:cNvGrpSpPr/>
          <p:nvPr/>
        </p:nvGrpSpPr>
        <p:grpSpPr>
          <a:xfrm>
            <a:off x="2299803" y="2811398"/>
            <a:ext cx="7306644" cy="2587583"/>
            <a:chOff x="2422358" y="2187945"/>
            <a:chExt cx="7306644" cy="2587583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58C299DA-7046-7A4B-85D6-B47E9E2B7BB8}"/>
                </a:ext>
              </a:extLst>
            </p:cNvPr>
            <p:cNvGrpSpPr/>
            <p:nvPr/>
          </p:nvGrpSpPr>
          <p:grpSpPr>
            <a:xfrm>
              <a:off x="2422358" y="3012744"/>
              <a:ext cx="7306644" cy="927744"/>
              <a:chOff x="2390274" y="3601405"/>
              <a:chExt cx="7306644" cy="927744"/>
            </a:xfrm>
          </p:grpSpPr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6FA4B177-EE9A-0242-9A76-8D3823976EEC}"/>
                  </a:ext>
                </a:extLst>
              </p:cNvPr>
              <p:cNvCxnSpPr/>
              <p:nvPr/>
            </p:nvCxnSpPr>
            <p:spPr>
              <a:xfrm>
                <a:off x="2390274" y="3705727"/>
                <a:ext cx="7306644" cy="0"/>
              </a:xfrm>
              <a:prstGeom prst="line">
                <a:avLst/>
              </a:prstGeom>
              <a:solidFill>
                <a:schemeClr val="tx1"/>
              </a:solidFill>
              <a:ln w="5397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890B316C-C101-0244-8D6D-7C063BB7EC5E}"/>
                  </a:ext>
                </a:extLst>
              </p:cNvPr>
              <p:cNvSpPr/>
              <p:nvPr/>
            </p:nvSpPr>
            <p:spPr>
              <a:xfrm>
                <a:off x="2908317" y="3617410"/>
                <a:ext cx="167985" cy="2086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0F698768-7AC1-D94B-91D8-456D593DE696}"/>
                  </a:ext>
                </a:extLst>
              </p:cNvPr>
              <p:cNvSpPr/>
              <p:nvPr/>
            </p:nvSpPr>
            <p:spPr>
              <a:xfrm>
                <a:off x="8579201" y="3601405"/>
                <a:ext cx="167985" cy="2086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5F320DC-A012-834E-A095-E109D56AC22D}"/>
                  </a:ext>
                </a:extLst>
              </p:cNvPr>
              <p:cNvSpPr txBox="1"/>
              <p:nvPr/>
            </p:nvSpPr>
            <p:spPr>
              <a:xfrm>
                <a:off x="2655425" y="4067484"/>
                <a:ext cx="67376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a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EBB948C-A8DF-1441-8E42-F72B5BE4B9DB}"/>
                  </a:ext>
                </a:extLst>
              </p:cNvPr>
              <p:cNvSpPr txBox="1"/>
              <p:nvPr/>
            </p:nvSpPr>
            <p:spPr>
              <a:xfrm>
                <a:off x="7937118" y="4067483"/>
                <a:ext cx="17598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a + 1ULP</a:t>
                </a:r>
              </a:p>
            </p:txBody>
          </p:sp>
        </p:grp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5A02083-893A-7242-94E7-5D27CA2C226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44996" y="2187945"/>
              <a:ext cx="2997200" cy="381000"/>
            </a:xfrm>
            <a:prstGeom prst="rect">
              <a:avLst/>
            </a:prstGeom>
          </p:spPr>
        </p:pic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63A4036-94E5-6142-B78E-6ED9D91AA173}"/>
                </a:ext>
              </a:extLst>
            </p:cNvPr>
            <p:cNvSpPr/>
            <p:nvPr/>
          </p:nvSpPr>
          <p:spPr>
            <a:xfrm>
              <a:off x="5178275" y="3012744"/>
              <a:ext cx="167985" cy="20864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ight Brace 14">
              <a:extLst>
                <a:ext uri="{FF2B5EF4-FFF2-40B4-BE49-F238E27FC236}">
                  <a16:creationId xmlns:a16="http://schemas.microsoft.com/office/drawing/2014/main" id="{A9C2207A-E3B9-EE41-B52C-02DD480C018E}"/>
                </a:ext>
              </a:extLst>
            </p:cNvPr>
            <p:cNvSpPr/>
            <p:nvPr/>
          </p:nvSpPr>
          <p:spPr>
            <a:xfrm rot="5400000">
              <a:off x="4027737" y="3090003"/>
              <a:ext cx="231186" cy="2069889"/>
            </a:xfrm>
            <a:prstGeom prst="rightBrace">
              <a:avLst>
                <a:gd name="adj1" fmla="val 8333"/>
                <a:gd name="adj2" fmla="val 54025"/>
              </a:avLst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CC7F1C66-A381-DE49-84E9-3D708BAC89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94096" y="4419928"/>
              <a:ext cx="850900" cy="355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908905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DA900D-8F7B-D545-B084-A99282585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Stochastic Rounding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ADF74A-3A7B-5A49-A27E-85EE62A89A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5" y="1575500"/>
            <a:ext cx="10515600" cy="1396177"/>
          </a:xfrm>
        </p:spPr>
        <p:txBody>
          <a:bodyPr>
            <a:normAutofit/>
          </a:bodyPr>
          <a:lstStyle/>
          <a:p>
            <a:pPr>
              <a:buClrTx/>
            </a:pPr>
            <a:r>
              <a:rPr lang="en-US" dirty="0"/>
              <a:t>One popular solution proposed to avoid this stalling is stochastic rounding</a:t>
            </a:r>
          </a:p>
        </p:txBody>
      </p:sp>
      <p:pic>
        <p:nvPicPr>
          <p:cNvPr id="22" name="Content Placeholder 6">
            <a:extLst>
              <a:ext uri="{FF2B5EF4-FFF2-40B4-BE49-F238E27FC236}">
                <a16:creationId xmlns:a16="http://schemas.microsoft.com/office/drawing/2014/main" id="{A7BD689D-0D48-5844-9FE1-CFF19D05B2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641"/>
          <a:stretch/>
        </p:blipFill>
        <p:spPr>
          <a:xfrm>
            <a:off x="2540434" y="2549088"/>
            <a:ext cx="6144126" cy="1325564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366ED1ED-2E03-E14D-825A-FD65876BBEE6}"/>
              </a:ext>
            </a:extLst>
          </p:cNvPr>
          <p:cNvGrpSpPr/>
          <p:nvPr/>
        </p:nvGrpSpPr>
        <p:grpSpPr>
          <a:xfrm>
            <a:off x="2540434" y="4127409"/>
            <a:ext cx="6825381" cy="1405382"/>
            <a:chOff x="2422358" y="3254296"/>
            <a:chExt cx="7306644" cy="1850250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056AE5F1-B218-D64C-BEC0-1A88A0934EF2}"/>
                </a:ext>
              </a:extLst>
            </p:cNvPr>
            <p:cNvGrpSpPr/>
            <p:nvPr/>
          </p:nvGrpSpPr>
          <p:grpSpPr>
            <a:xfrm>
              <a:off x="2422358" y="3857885"/>
              <a:ext cx="7306644" cy="927744"/>
              <a:chOff x="2390274" y="3601405"/>
              <a:chExt cx="7306644" cy="927744"/>
            </a:xfrm>
          </p:grpSpPr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8199E4B4-84F6-2F42-B841-A109689D669D}"/>
                  </a:ext>
                </a:extLst>
              </p:cNvPr>
              <p:cNvCxnSpPr/>
              <p:nvPr/>
            </p:nvCxnSpPr>
            <p:spPr>
              <a:xfrm>
                <a:off x="2390274" y="3705727"/>
                <a:ext cx="7306644" cy="0"/>
              </a:xfrm>
              <a:prstGeom prst="line">
                <a:avLst/>
              </a:prstGeom>
              <a:solidFill>
                <a:schemeClr val="tx1"/>
              </a:solidFill>
              <a:ln w="5397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F532DC87-8121-644F-ADA4-FF17FE086157}"/>
                  </a:ext>
                </a:extLst>
              </p:cNvPr>
              <p:cNvSpPr/>
              <p:nvPr/>
            </p:nvSpPr>
            <p:spPr>
              <a:xfrm>
                <a:off x="2908317" y="3617410"/>
                <a:ext cx="167985" cy="2086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2A125255-F9C2-0741-BF45-DC2F28654BDD}"/>
                  </a:ext>
                </a:extLst>
              </p:cNvPr>
              <p:cNvSpPr/>
              <p:nvPr/>
            </p:nvSpPr>
            <p:spPr>
              <a:xfrm>
                <a:off x="8579201" y="3601405"/>
                <a:ext cx="167985" cy="2086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F28CA69-261B-0B49-B79D-DC01B470236F}"/>
                  </a:ext>
                </a:extLst>
              </p:cNvPr>
              <p:cNvSpPr txBox="1"/>
              <p:nvPr/>
            </p:nvSpPr>
            <p:spPr>
              <a:xfrm>
                <a:off x="2655425" y="4067484"/>
                <a:ext cx="67376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a</a:t>
                </a: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4AC1C01-C316-F64D-9A2A-64A40468001A}"/>
                  </a:ext>
                </a:extLst>
              </p:cNvPr>
              <p:cNvSpPr txBox="1"/>
              <p:nvPr/>
            </p:nvSpPr>
            <p:spPr>
              <a:xfrm>
                <a:off x="7937118" y="4067483"/>
                <a:ext cx="17598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a + 1ULP</a:t>
                </a:r>
              </a:p>
            </p:txBody>
          </p:sp>
        </p:grp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51D64A61-067E-2048-B069-7E04399661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68780" y="3254296"/>
              <a:ext cx="2997200" cy="381000"/>
            </a:xfrm>
            <a:prstGeom prst="rect">
              <a:avLst/>
            </a:prstGeom>
          </p:spPr>
        </p:pic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EFE649C0-218F-1644-8E93-2FDF8E36916A}"/>
                </a:ext>
              </a:extLst>
            </p:cNvPr>
            <p:cNvSpPr/>
            <p:nvPr/>
          </p:nvSpPr>
          <p:spPr>
            <a:xfrm>
              <a:off x="5109000" y="3871735"/>
              <a:ext cx="167985" cy="20864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ight Brace 26">
              <a:extLst>
                <a:ext uri="{FF2B5EF4-FFF2-40B4-BE49-F238E27FC236}">
                  <a16:creationId xmlns:a16="http://schemas.microsoft.com/office/drawing/2014/main" id="{B48CD5D0-C1A4-1645-AEA8-5D292E9138A5}"/>
                </a:ext>
              </a:extLst>
            </p:cNvPr>
            <p:cNvSpPr/>
            <p:nvPr/>
          </p:nvSpPr>
          <p:spPr>
            <a:xfrm rot="5400000">
              <a:off x="4027737" y="3382586"/>
              <a:ext cx="231186" cy="2069889"/>
            </a:xfrm>
            <a:prstGeom prst="rightBrace">
              <a:avLst>
                <a:gd name="adj1" fmla="val 8333"/>
                <a:gd name="adj2" fmla="val 54025"/>
              </a:avLst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7C61C24F-3FEE-A043-9A8E-BCAAF07735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65480" y="4748946"/>
              <a:ext cx="850900" cy="355600"/>
            </a:xfrm>
            <a:prstGeom prst="rect">
              <a:avLst/>
            </a:prstGeom>
          </p:spPr>
        </p:pic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A661B66D-93ED-F846-BF6B-0B4AF630B1A6}"/>
              </a:ext>
            </a:extLst>
          </p:cNvPr>
          <p:cNvSpPr/>
          <p:nvPr/>
        </p:nvSpPr>
        <p:spPr>
          <a:xfrm>
            <a:off x="138115" y="6330731"/>
            <a:ext cx="11588130" cy="400110"/>
          </a:xfrm>
          <a:prstGeom prst="rect">
            <a:avLst/>
          </a:prstGeom>
          <a:ln w="9525">
            <a:solidFill>
              <a:schemeClr val="tx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sz="1000" dirty="0"/>
              <a:t>Gupta S, Agrawal A, Gopalakrishnan K, Narayanan P. Deep learning with limited numerical precision. </a:t>
            </a:r>
            <a:r>
              <a:rPr lang="en-US" sz="1000" dirty="0" err="1"/>
              <a:t>InInternational</a:t>
            </a:r>
            <a:r>
              <a:rPr lang="en-US" sz="1000" dirty="0"/>
              <a:t> Conference on Machine Learning 2015 Jun 1 (pp. 1737-1746). </a:t>
            </a:r>
          </a:p>
          <a:p>
            <a:r>
              <a:rPr lang="en-US" sz="1000" dirty="0"/>
              <a:t>Ho ̈</a:t>
            </a:r>
            <a:r>
              <a:rPr lang="en-US" sz="1000" dirty="0" err="1"/>
              <a:t>hfeld</a:t>
            </a:r>
            <a:r>
              <a:rPr lang="en-US" sz="1000" dirty="0"/>
              <a:t>, Markus and </a:t>
            </a:r>
            <a:r>
              <a:rPr lang="en-US" sz="1000" dirty="0" err="1"/>
              <a:t>Fahlman</a:t>
            </a:r>
            <a:r>
              <a:rPr lang="en-US" sz="1000" dirty="0"/>
              <a:t>, Scott E. Probabilistic rounding in neural network learning with limited precision. Neurocomputing, 4(6):291–299, 1992.</a:t>
            </a:r>
          </a:p>
        </p:txBody>
      </p:sp>
    </p:spTree>
    <p:extLst>
      <p:ext uri="{BB962C8B-B14F-4D97-AF65-F5344CB8AC3E}">
        <p14:creationId xmlns:p14="http://schemas.microsoft.com/office/powerpoint/2010/main" val="22721356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DA900D-8F7B-D545-B084-A99282585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Stochastic Rounding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ADF74A-3A7B-5A49-A27E-85EE62A89A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5" y="1575500"/>
            <a:ext cx="10515600" cy="1396177"/>
          </a:xfrm>
        </p:spPr>
        <p:txBody>
          <a:bodyPr>
            <a:normAutofit/>
          </a:bodyPr>
          <a:lstStyle/>
          <a:p>
            <a:r>
              <a:rPr lang="en-US" dirty="0"/>
              <a:t>About 5 percent accuracy loss for a 3 layer CNN on Cifar-10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661B66D-93ED-F846-BF6B-0B4AF630B1A6}"/>
              </a:ext>
            </a:extLst>
          </p:cNvPr>
          <p:cNvSpPr/>
          <p:nvPr/>
        </p:nvSpPr>
        <p:spPr>
          <a:xfrm>
            <a:off x="138115" y="6330731"/>
            <a:ext cx="11588130" cy="400110"/>
          </a:xfrm>
          <a:prstGeom prst="rect">
            <a:avLst/>
          </a:prstGeom>
          <a:ln w="9525">
            <a:solidFill>
              <a:schemeClr val="tx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sz="1000" dirty="0"/>
              <a:t>Gupta S, Agrawal A, Gopalakrishnan K, Narayanan P. Deep learning with limited numerical precision. In International Conference on Machine Learning 2015 Jun 1 (pp. 1737-1746). </a:t>
            </a:r>
          </a:p>
          <a:p>
            <a:r>
              <a:rPr lang="en-US" sz="1000" dirty="0"/>
              <a:t>Ho ̈</a:t>
            </a:r>
            <a:r>
              <a:rPr lang="en-US" sz="1000" dirty="0" err="1"/>
              <a:t>hfeld</a:t>
            </a:r>
            <a:r>
              <a:rPr lang="en-US" sz="1000" dirty="0"/>
              <a:t>, Markus and </a:t>
            </a:r>
            <a:r>
              <a:rPr lang="en-US" sz="1000" dirty="0" err="1"/>
              <a:t>Fahlman</a:t>
            </a:r>
            <a:r>
              <a:rPr lang="en-US" sz="1000" dirty="0"/>
              <a:t>, Scott E. Probabilistic rounding in neural network learning with limited precision. Neurocomputing, 4(6):291–299, 1992.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D91649C-6FB7-4747-AEC8-577A1CF576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7300" y="2066377"/>
            <a:ext cx="7319186" cy="4143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9838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8FA694-97BA-924A-B212-80C33C2B3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Vanishing Gradient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FB5EB9-3D5C-9947-872F-BF13874617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449" y="5667295"/>
            <a:ext cx="11154641" cy="1022287"/>
          </a:xfrm>
        </p:spPr>
        <p:txBody>
          <a:bodyPr>
            <a:normAutofit fontScale="92500"/>
          </a:bodyPr>
          <a:lstStyle/>
          <a:p>
            <a:r>
              <a:rPr lang="en-US" sz="2000" dirty="0"/>
              <a:t>Main problem is in representing gradients</a:t>
            </a:r>
          </a:p>
          <a:p>
            <a:r>
              <a:rPr lang="en-US" sz="2000" dirty="0"/>
              <a:t>Solution to be discussed during next week’s PC meeting for [</a:t>
            </a:r>
            <a:r>
              <a:rPr lang="en-US" sz="2000" dirty="0" err="1"/>
              <a:t>Micikevicius</a:t>
            </a:r>
            <a:r>
              <a:rPr lang="en-US" sz="2000" dirty="0"/>
              <a:t>, 2018] paper!</a:t>
            </a:r>
          </a:p>
        </p:txBody>
      </p:sp>
      <p:pic>
        <p:nvPicPr>
          <p:cNvPr id="4" name="Content Placeholder 5">
            <a:extLst>
              <a:ext uri="{FF2B5EF4-FFF2-40B4-BE49-F238E27FC236}">
                <a16:creationId xmlns:a16="http://schemas.microsoft.com/office/drawing/2014/main" id="{E3BAD8ED-26EE-B04D-900D-73C452B41F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8623" y="1190705"/>
            <a:ext cx="8114753" cy="4476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3353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6A9FD-DCFF-264E-ABDA-130FFDC5F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 for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CD6337-F0B7-044E-8E3F-3799D83431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1:10-2:00: Preliminary Lecture on Hardware for ML</a:t>
            </a:r>
          </a:p>
          <a:p>
            <a:pPr>
              <a:lnSpc>
                <a:spcPct val="150000"/>
              </a:lnSpc>
            </a:pPr>
            <a:r>
              <a:rPr lang="en-US" dirty="0"/>
              <a:t>2:00-2:45: PC Meeting Discussions</a:t>
            </a:r>
          </a:p>
          <a:p>
            <a:pPr>
              <a:lnSpc>
                <a:spcPct val="150000"/>
              </a:lnSpc>
            </a:pPr>
            <a:r>
              <a:rPr lang="en-US" dirty="0"/>
              <a:t>2:45-3:00: Break</a:t>
            </a:r>
          </a:p>
          <a:p>
            <a:pPr>
              <a:lnSpc>
                <a:spcPct val="150000"/>
              </a:lnSpc>
            </a:pPr>
            <a:r>
              <a:rPr lang="en-US" dirty="0"/>
              <a:t>3:00-4:00: Guest Lecture by Dr. Reynold Xin (Databricks)</a:t>
            </a:r>
          </a:p>
        </p:txBody>
      </p:sp>
    </p:spTree>
    <p:extLst>
      <p:ext uri="{BB962C8B-B14F-4D97-AF65-F5344CB8AC3E}">
        <p14:creationId xmlns:p14="http://schemas.microsoft.com/office/powerpoint/2010/main" val="27780668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C790DC-DFD9-7D43-A842-904455AC9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Further Reading (INT8 Training?)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D53D47-E9F1-F44C-A46B-0535374214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450" y="1354570"/>
            <a:ext cx="10515600" cy="5182755"/>
          </a:xfrm>
        </p:spPr>
        <p:txBody>
          <a:bodyPr>
            <a:noAutofit/>
          </a:bodyPr>
          <a:lstStyle/>
          <a:p>
            <a:pPr marL="14287" indent="0">
              <a:lnSpc>
                <a:spcPct val="100000"/>
              </a:lnSpc>
              <a:buNone/>
            </a:pPr>
            <a:r>
              <a:rPr lang="en-US" sz="2000" dirty="0"/>
              <a:t>Several recent papers have proposed INT8 training. The ideas are interesting but:</a:t>
            </a:r>
          </a:p>
          <a:p>
            <a:pPr>
              <a:lnSpc>
                <a:spcPct val="100000"/>
              </a:lnSpc>
            </a:pPr>
            <a:r>
              <a:rPr lang="en-US" sz="2000" dirty="0"/>
              <a:t>Many layers need to be kept at higher precision (FP16 or FP32)</a:t>
            </a:r>
          </a:p>
          <a:p>
            <a:pPr>
              <a:lnSpc>
                <a:spcPct val="100000"/>
              </a:lnSpc>
            </a:pPr>
            <a:r>
              <a:rPr lang="en-US" sz="2000" dirty="0"/>
              <a:t>Master copy of weights needed at higher precision</a:t>
            </a:r>
          </a:p>
          <a:p>
            <a:pPr>
              <a:lnSpc>
                <a:spcPct val="100000"/>
              </a:lnSpc>
            </a:pPr>
            <a:r>
              <a:rPr lang="en-US" sz="2000" dirty="0"/>
              <a:t>Lots of Hyper-parameter tuning is needed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 dirty="0"/>
              <a:t>Interesting papers to read: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hlinkClick r:id="rId2"/>
              </a:rPr>
              <a:t>Training DNNs with 8-bit FPs [NeurIPS’18]</a:t>
            </a:r>
            <a:endParaRPr lang="en-US" sz="2400" dirty="0">
              <a:hlinkClick r:id="rId3"/>
            </a:endParaRPr>
          </a:p>
          <a:p>
            <a:pPr>
              <a:lnSpc>
                <a:spcPct val="100000"/>
              </a:lnSpc>
            </a:pPr>
            <a:r>
              <a:rPr lang="en-US" sz="2400" dirty="0">
                <a:hlinkClick r:id="rId3"/>
              </a:rPr>
              <a:t>HybridFP8 Training [NeurIPS19]</a:t>
            </a:r>
            <a:endParaRPr lang="en-US" sz="2400" dirty="0"/>
          </a:p>
          <a:p>
            <a:pPr>
              <a:lnSpc>
                <a:spcPct val="100000"/>
              </a:lnSpc>
            </a:pPr>
            <a:r>
              <a:rPr lang="en-US" sz="2400" dirty="0">
                <a:hlinkClick r:id="rId4"/>
              </a:rPr>
              <a:t>Shifted and Squeezed 8-bit Floating Point [ICLR’20]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4906070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F3E9108-99E4-324B-919F-CE417FBE5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 </a:t>
            </a:r>
            <a:r>
              <a:rPr lang="en-US" dirty="0" err="1"/>
              <a:t>DataFlow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48AD8EB-DA8F-D842-A61D-59538BA57D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30643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72B923-E629-C74B-96ED-7514F8681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Motivation: Use A Custom </a:t>
            </a:r>
            <a:r>
              <a:rPr lang="en-US" dirty="0" err="1"/>
              <a:t>DataFlow</a:t>
            </a:r>
            <a:r>
              <a:rPr lang="en-US" dirty="0"/>
              <a:t> to minimize DRAM Accesses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AC0F1B-2B03-D64D-B61A-4C4E32F75B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8617" y="1898740"/>
            <a:ext cx="5347855" cy="4278224"/>
          </a:xfrm>
        </p:spPr>
        <p:txBody>
          <a:bodyPr>
            <a:normAutofit/>
          </a:bodyPr>
          <a:lstStyle/>
          <a:p>
            <a:r>
              <a:rPr lang="en-US" b="1" dirty="0"/>
              <a:t>DRAM access are 100x costlier than SRAM.</a:t>
            </a:r>
          </a:p>
          <a:p>
            <a:r>
              <a:rPr lang="en-US" b="1" dirty="0"/>
              <a:t>The number of times that we access DRAM depends on the order of the computations in our code!</a:t>
            </a:r>
          </a:p>
          <a:p>
            <a:r>
              <a:rPr lang="en-US" b="1" dirty="0"/>
              <a:t>The goal is to find an order/dataflow to minimize this cost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06BCC2-94AA-7A4A-91BB-4D69C251B7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98740"/>
            <a:ext cx="5218250" cy="4190674"/>
          </a:xfrm>
          <a:prstGeom prst="rect">
            <a:avLst/>
          </a:prstGeom>
        </p:spPr>
      </p:pic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E45FD4DD-1A85-9F41-98BD-A9E59E66B171}"/>
              </a:ext>
            </a:extLst>
          </p:cNvPr>
          <p:cNvSpPr/>
          <p:nvPr/>
        </p:nvSpPr>
        <p:spPr>
          <a:xfrm>
            <a:off x="955964" y="5535185"/>
            <a:ext cx="2988332" cy="290948"/>
          </a:xfrm>
          <a:prstGeom prst="roundRect">
            <a:avLst/>
          </a:prstGeom>
          <a:solidFill>
            <a:schemeClr val="accent2">
              <a:alpha val="3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2343FF81-6D77-0E4A-9740-666F523A4ACC}"/>
              </a:ext>
            </a:extLst>
          </p:cNvPr>
          <p:cNvSpPr/>
          <p:nvPr/>
        </p:nvSpPr>
        <p:spPr>
          <a:xfrm>
            <a:off x="969822" y="5220760"/>
            <a:ext cx="2974474" cy="290948"/>
          </a:xfrm>
          <a:prstGeom prst="roundRect">
            <a:avLst/>
          </a:prstGeom>
          <a:solidFill>
            <a:schemeClr val="accent6">
              <a:alpha val="3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7674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C8E8C-0C41-934E-A40A-AAAF71FA4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 </a:t>
            </a:r>
            <a:r>
              <a:rPr lang="en-US" dirty="0" err="1"/>
              <a:t>DataFlow</a:t>
            </a:r>
            <a:r>
              <a:rPr lang="en-US" dirty="0"/>
              <a:t> 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33F054-F371-654B-B885-C0B098FD20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5510" y="3171148"/>
            <a:ext cx="3208148" cy="1604964"/>
          </a:xfrm>
        </p:spPr>
        <p:txBody>
          <a:bodyPr>
            <a:normAutofit/>
          </a:bodyPr>
          <a:lstStyle/>
          <a:p>
            <a:pPr marL="14287" indent="0">
              <a:buNone/>
            </a:pPr>
            <a:r>
              <a:rPr lang="en-US" dirty="0"/>
              <a:t>Minimize data fetching from DRAM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EF44032-E3EA-6346-BA62-E434E9C21C71}"/>
              </a:ext>
            </a:extLst>
          </p:cNvPr>
          <p:cNvGrpSpPr/>
          <p:nvPr/>
        </p:nvGrpSpPr>
        <p:grpSpPr>
          <a:xfrm>
            <a:off x="3669702" y="1816378"/>
            <a:ext cx="1801091" cy="4314503"/>
            <a:chOff x="1142783" y="1925782"/>
            <a:chExt cx="1801091" cy="4314503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22A84DB9-70D0-F34E-81F1-CA3AA46E984D}"/>
                </a:ext>
              </a:extLst>
            </p:cNvPr>
            <p:cNvSpPr/>
            <p:nvPr/>
          </p:nvSpPr>
          <p:spPr>
            <a:xfrm>
              <a:off x="1142786" y="1925782"/>
              <a:ext cx="1801088" cy="1750809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DRAM</a:t>
              </a:r>
            </a:p>
            <a:p>
              <a:pPr algn="ctr"/>
              <a:r>
                <a:rPr lang="en-US" sz="2400" dirty="0"/>
                <a:t>(Weights, Inputs, Outputs)</a:t>
              </a:r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9C7E2EA3-3B11-B14A-86F7-2D51FA0F799B}"/>
                </a:ext>
              </a:extLst>
            </p:cNvPr>
            <p:cNvSpPr/>
            <p:nvPr/>
          </p:nvSpPr>
          <p:spPr>
            <a:xfrm>
              <a:off x="1142785" y="4071748"/>
              <a:ext cx="1801089" cy="88669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On-Chip Buffer</a:t>
              </a:r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1A56A509-5802-8846-AD2E-B3113831DF8F}"/>
                </a:ext>
              </a:extLst>
            </p:cNvPr>
            <p:cNvSpPr/>
            <p:nvPr/>
          </p:nvSpPr>
          <p:spPr>
            <a:xfrm>
              <a:off x="1142783" y="5353595"/>
              <a:ext cx="1801091" cy="88669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Compute Core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DAD7B189-621B-FF40-8BFF-9889213925FF}"/>
                </a:ext>
              </a:extLst>
            </p:cNvPr>
            <p:cNvCxnSpPr>
              <a:cxnSpLocks/>
              <a:stCxn id="5" idx="2"/>
              <a:endCxn id="6" idx="0"/>
            </p:cNvCxnSpPr>
            <p:nvPr/>
          </p:nvCxnSpPr>
          <p:spPr>
            <a:xfrm>
              <a:off x="2043330" y="3676591"/>
              <a:ext cx="0" cy="395157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0C9D4E02-BEF3-4C45-9710-82495C645FEB}"/>
                </a:ext>
              </a:extLst>
            </p:cNvPr>
            <p:cNvCxnSpPr>
              <a:cxnSpLocks/>
              <a:stCxn id="6" idx="2"/>
              <a:endCxn id="7" idx="0"/>
            </p:cNvCxnSpPr>
            <p:nvPr/>
          </p:nvCxnSpPr>
          <p:spPr>
            <a:xfrm flipH="1">
              <a:off x="2043329" y="4958438"/>
              <a:ext cx="1" cy="395157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</p:grpSp>
      <p:pic>
        <p:nvPicPr>
          <p:cNvPr id="10" name="Content Placeholder 4" descr="Graphical user interface&#10;&#10;Description automatically generated">
            <a:extLst>
              <a:ext uri="{FF2B5EF4-FFF2-40B4-BE49-F238E27FC236}">
                <a16:creationId xmlns:a16="http://schemas.microsoft.com/office/drawing/2014/main" id="{185D8DBE-1D50-AC46-B986-90A9B9798B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933" t="13760"/>
          <a:stretch/>
        </p:blipFill>
        <p:spPr>
          <a:xfrm>
            <a:off x="6398606" y="1646238"/>
            <a:ext cx="5330795" cy="470503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85758AE-B628-A64F-B557-C3F6F83AA609}"/>
              </a:ext>
            </a:extLst>
          </p:cNvPr>
          <p:cNvSpPr txBox="1"/>
          <p:nvPr/>
        </p:nvSpPr>
        <p:spPr>
          <a:xfrm>
            <a:off x="6887102" y="6537325"/>
            <a:ext cx="4353805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dirty="0"/>
              <a:t>Intel Sandy Bridge-E Processor Die (Credit Rui Pan)</a:t>
            </a:r>
          </a:p>
        </p:txBody>
      </p:sp>
      <p:sp>
        <p:nvSpPr>
          <p:cNvPr id="16" name="Left Brace 15">
            <a:extLst>
              <a:ext uri="{FF2B5EF4-FFF2-40B4-BE49-F238E27FC236}">
                <a16:creationId xmlns:a16="http://schemas.microsoft.com/office/drawing/2014/main" id="{7EA3A49F-E0BB-3F43-8129-C5E69908C2C2}"/>
              </a:ext>
            </a:extLst>
          </p:cNvPr>
          <p:cNvSpPr/>
          <p:nvPr/>
        </p:nvSpPr>
        <p:spPr>
          <a:xfrm>
            <a:off x="2977459" y="2995344"/>
            <a:ext cx="438988" cy="1410345"/>
          </a:xfrm>
          <a:prstGeom prst="leftBrac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1930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A925D4C-7F1F-4F50-B320-C6CF1F6F51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ADC5E-F1DF-4763-AD4E-F6D94570A463}" type="slidenum">
              <a:rPr lang="ko-KR" altLang="en-US" smtClean="0"/>
              <a:t>34</a:t>
            </a:fld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964D5010-E837-410B-9D99-A2BCB7CEE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Taxonomy of Dataflow in NN Accelerators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FA6DCE-98A9-4711-84E6-78182DDBA7BC}"/>
              </a:ext>
            </a:extLst>
          </p:cNvPr>
          <p:cNvSpPr txBox="1"/>
          <p:nvPr/>
        </p:nvSpPr>
        <p:spPr>
          <a:xfrm>
            <a:off x="1765301" y="3968178"/>
            <a:ext cx="3762817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+mj-lt"/>
              </a:rPr>
              <a:t>Weight Stationary (WS)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+mj-lt"/>
              </a:rPr>
              <a:t>A PE reuses a kernel weight across different input activations.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+mj-lt"/>
              </a:rPr>
              <a:t>Examples: TPU[2], CNP[3]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0BCDCBD-9ED8-409A-9D3B-DED55C1AC91D}"/>
              </a:ext>
            </a:extLst>
          </p:cNvPr>
          <p:cNvSpPr/>
          <p:nvPr/>
        </p:nvSpPr>
        <p:spPr>
          <a:xfrm>
            <a:off x="434262" y="5636853"/>
            <a:ext cx="6424894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>
                <a:latin typeface="+mj-lt"/>
              </a:rPr>
              <a:t>[1] Y.-H. Chen, et. al., “</a:t>
            </a:r>
            <a:r>
              <a:rPr lang="en-US" altLang="ko-KR" sz="1000" dirty="0" err="1">
                <a:latin typeface="+mj-lt"/>
              </a:rPr>
              <a:t>Eyeriss</a:t>
            </a:r>
            <a:r>
              <a:rPr lang="en-US" altLang="ko-KR" sz="1000" dirty="0">
                <a:latin typeface="+mj-lt"/>
              </a:rPr>
              <a:t>: A Spatial Architecture for Energy-Efficient Dataflow for Convolutional Neural Networks,” 2016.</a:t>
            </a:r>
          </a:p>
          <a:p>
            <a:r>
              <a:rPr lang="en-US" altLang="ko-KR" sz="1000" dirty="0">
                <a:latin typeface="+mj-lt"/>
              </a:rPr>
              <a:t>[2] N. </a:t>
            </a:r>
            <a:r>
              <a:rPr lang="en-US" altLang="ko-KR" sz="1000" dirty="0" err="1">
                <a:latin typeface="+mj-lt"/>
              </a:rPr>
              <a:t>Jouppi</a:t>
            </a:r>
            <a:r>
              <a:rPr lang="en-US" altLang="ko-KR" sz="1000" dirty="0">
                <a:latin typeface="+mj-lt"/>
              </a:rPr>
              <a:t>, et al., “In-Datacenter Performance Analysis of a Tensor Processing Unit,” 2017.</a:t>
            </a:r>
          </a:p>
          <a:p>
            <a:r>
              <a:rPr lang="en-US" altLang="ko-KR" sz="1000" dirty="0">
                <a:latin typeface="+mj-lt"/>
              </a:rPr>
              <a:t>[3] C. </a:t>
            </a:r>
            <a:r>
              <a:rPr lang="en-US" altLang="ko-KR" sz="1000" dirty="0" err="1">
                <a:latin typeface="+mj-lt"/>
              </a:rPr>
              <a:t>Farabet</a:t>
            </a:r>
            <a:r>
              <a:rPr lang="en-US" altLang="ko-KR" sz="1000" dirty="0">
                <a:latin typeface="+mj-lt"/>
              </a:rPr>
              <a:t>, et al., “CNP: An FPGA-based processor for Convolutional Networks,” 2009.</a:t>
            </a:r>
          </a:p>
          <a:p>
            <a:r>
              <a:rPr lang="en-US" altLang="ko-KR" sz="1000" dirty="0">
                <a:latin typeface="+mj-lt"/>
              </a:rPr>
              <a:t>[4] Z. Du, et al., “</a:t>
            </a:r>
            <a:r>
              <a:rPr lang="en-US" altLang="ko-KR" sz="1000" dirty="0" err="1">
                <a:latin typeface="+mj-lt"/>
              </a:rPr>
              <a:t>ShiDianNao</a:t>
            </a:r>
            <a:r>
              <a:rPr lang="en-US" altLang="ko-KR" sz="1000" dirty="0">
                <a:latin typeface="+mj-lt"/>
              </a:rPr>
              <a:t>: Shifting vision processing closer to the sensor,” 2015.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6424894" y="3961443"/>
            <a:ext cx="3762374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>
                <a:latin typeface="+mj-lt"/>
              </a:rPr>
              <a:t>Output Stationary (OS)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+mj-lt"/>
              </a:rPr>
              <a:t>A PE accumulates partial products.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+mj-lt"/>
              </a:rPr>
              <a:t>Examples: </a:t>
            </a:r>
            <a:r>
              <a:rPr lang="en-US" altLang="ko-KR" dirty="0" err="1">
                <a:latin typeface="+mj-lt"/>
              </a:rPr>
              <a:t>ShiDianNao</a:t>
            </a:r>
            <a:r>
              <a:rPr lang="en-US" altLang="ko-KR" dirty="0">
                <a:latin typeface="+mj-lt"/>
              </a:rPr>
              <a:t> (SOC-MOP)[4], Envision (MOC-MOP)[5], DNA[6]</a:t>
            </a:r>
            <a:endParaRPr lang="ko-KR" altLang="en-US" dirty="0">
              <a:latin typeface="+mj-lt"/>
            </a:endParaRP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87A8D934-1C15-4537-9D15-CC80C61A1FB4}"/>
              </a:ext>
            </a:extLst>
          </p:cNvPr>
          <p:cNvSpPr txBox="1">
            <a:spLocks/>
          </p:cNvSpPr>
          <p:nvPr/>
        </p:nvSpPr>
        <p:spPr>
          <a:xfrm>
            <a:off x="1159690" y="1530458"/>
            <a:ext cx="9741243" cy="1615164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400" dirty="0"/>
              <a:t>We can classify NN accelerators based on spatial/systolic architecture according to the type of data each PE locally reuses.</a:t>
            </a:r>
            <a:endParaRPr lang="en-US" sz="2400" dirty="0"/>
          </a:p>
        </p:txBody>
      </p:sp>
      <p:sp>
        <p:nvSpPr>
          <p:cNvPr id="22" name="직사각형 7">
            <a:extLst>
              <a:ext uri="{FF2B5EF4-FFF2-40B4-BE49-F238E27FC236}">
                <a16:creationId xmlns:a16="http://schemas.microsoft.com/office/drawing/2014/main" id="{1FA15FE3-068F-4583-8CC9-C11D8F6CE556}"/>
              </a:ext>
            </a:extLst>
          </p:cNvPr>
          <p:cNvSpPr/>
          <p:nvPr/>
        </p:nvSpPr>
        <p:spPr>
          <a:xfrm>
            <a:off x="6424894" y="5790741"/>
            <a:ext cx="541892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>
                <a:latin typeface="+mj-lt"/>
              </a:rPr>
              <a:t>[5] B. Moons, et al., “Envision: A 0.26-to-10TOPS/W </a:t>
            </a:r>
            <a:r>
              <a:rPr lang="en-US" altLang="ko-KR" sz="1000" dirty="0" err="1">
                <a:latin typeface="+mj-lt"/>
              </a:rPr>
              <a:t>subword</a:t>
            </a:r>
            <a:r>
              <a:rPr lang="en-US" altLang="ko-KR" sz="1000" dirty="0">
                <a:latin typeface="+mj-lt"/>
              </a:rPr>
              <a:t>-parallel dynamic-voltage-accuracy-frequency-scalable Convolutional Neural Network processor in 28nm FDSOI,” 2017.</a:t>
            </a:r>
          </a:p>
          <a:p>
            <a:r>
              <a:rPr lang="en-US" altLang="ko-KR" sz="1000" dirty="0">
                <a:latin typeface="+mj-lt"/>
              </a:rPr>
              <a:t>[6] F. </a:t>
            </a:r>
            <a:r>
              <a:rPr lang="en-US" altLang="ko-KR" sz="1000" dirty="0" err="1">
                <a:latin typeface="+mj-lt"/>
              </a:rPr>
              <a:t>Tu</a:t>
            </a:r>
            <a:r>
              <a:rPr lang="en-US" altLang="ko-KR" sz="1000" dirty="0">
                <a:latin typeface="+mj-lt"/>
              </a:rPr>
              <a:t>, et al., “Deep Convolutional Neural Network Architecture With Reconfigurable Computation Patterns,” 2017.C</a:t>
            </a:r>
          </a:p>
        </p:txBody>
      </p:sp>
      <p:graphicFrame>
        <p:nvGraphicFramePr>
          <p:cNvPr id="28" name="개체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82519927"/>
              </p:ext>
            </p:extLst>
          </p:nvPr>
        </p:nvGraphicFramePr>
        <p:xfrm>
          <a:off x="654425" y="2575367"/>
          <a:ext cx="10751774" cy="12906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6" name="Visio" r:id="rId3" imgW="4443352" imgH="533536" progId="Visio.Drawing.11">
                  <p:embed/>
                </p:oleObj>
              </mc:Choice>
              <mc:Fallback>
                <p:oleObj name="Visio" r:id="rId3" imgW="4443352" imgH="533536" progId="Visio.Drawing.11">
                  <p:embed/>
                  <p:pic>
                    <p:nvPicPr>
                      <p:cNvPr id="28" name="개체 27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54425" y="2575367"/>
                        <a:ext cx="10751774" cy="129067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71370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A246F-0745-B246-80ED-C11B1952F2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Weight Stationary </a:t>
            </a:r>
            <a:r>
              <a:rPr lang="en-US" dirty="0" err="1"/>
              <a:t>DataFlow</a:t>
            </a:r>
            <a:r>
              <a:rPr lang="en-US" dirty="0"/>
              <a:t> (TPU)</a:t>
            </a:r>
          </a:p>
        </p:txBody>
      </p:sp>
      <p:pic>
        <p:nvPicPr>
          <p:cNvPr id="5" name="Content Placeholder 4" descr="Text&#10;&#10;Description automatically generated with medium confidence">
            <a:extLst>
              <a:ext uri="{FF2B5EF4-FFF2-40B4-BE49-F238E27FC236}">
                <a16:creationId xmlns:a16="http://schemas.microsoft.com/office/drawing/2014/main" id="{2E48DD5E-32DC-D844-96D9-B060205415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b="79080"/>
          <a:stretch/>
        </p:blipFill>
        <p:spPr>
          <a:xfrm>
            <a:off x="887351" y="1569677"/>
            <a:ext cx="8057387" cy="910287"/>
          </a:xfrm>
        </p:spPr>
      </p:pic>
      <p:pic>
        <p:nvPicPr>
          <p:cNvPr id="9" name="Content Placeholder 4" descr="Text&#10;&#10;Description automatically generated with medium confidence">
            <a:extLst>
              <a:ext uri="{FF2B5EF4-FFF2-40B4-BE49-F238E27FC236}">
                <a16:creationId xmlns:a16="http://schemas.microsoft.com/office/drawing/2014/main" id="{F3C8BC68-4951-9946-B285-B21837139A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697" t="33655" r="6124"/>
          <a:stretch/>
        </p:blipFill>
        <p:spPr>
          <a:xfrm>
            <a:off x="1403916" y="2440709"/>
            <a:ext cx="7024256" cy="2886870"/>
          </a:xfrm>
          <a:prstGeom prst="rect">
            <a:avLst/>
          </a:prstGeom>
        </p:spPr>
      </p:pic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F3587C4D-198F-5143-B7D4-2F63CEAACB49}"/>
              </a:ext>
            </a:extLst>
          </p:cNvPr>
          <p:cNvSpPr/>
          <p:nvPr/>
        </p:nvSpPr>
        <p:spPr>
          <a:xfrm>
            <a:off x="3706766" y="5283814"/>
            <a:ext cx="2848738" cy="1562651"/>
          </a:xfrm>
          <a:prstGeom prst="wedgeRoundRectCallout">
            <a:avLst>
              <a:gd name="adj1" fmla="val -62834"/>
              <a:gd name="adj2" fmla="val -83729"/>
              <a:gd name="adj3" fmla="val 16667"/>
            </a:avLst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How often are outputs/inputs accessed?</a:t>
            </a:r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ED216BA9-1E22-8241-86CC-EF3357BB56E3}"/>
              </a:ext>
            </a:extLst>
          </p:cNvPr>
          <p:cNvSpPr/>
          <p:nvPr/>
        </p:nvSpPr>
        <p:spPr>
          <a:xfrm>
            <a:off x="8306476" y="5283813"/>
            <a:ext cx="2424546" cy="1562651"/>
          </a:xfrm>
          <a:prstGeom prst="wedgeRoundRectCallout">
            <a:avLst>
              <a:gd name="adj1" fmla="val -124599"/>
              <a:gd name="adj2" fmla="val -78409"/>
              <a:gd name="adj3" fmla="val 16667"/>
            </a:avLst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How about the weights?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3D5E801-8563-914B-88EC-5AEC1BA9124B}"/>
              </a:ext>
            </a:extLst>
          </p:cNvPr>
          <p:cNvSpPr txBox="1"/>
          <p:nvPr/>
        </p:nvSpPr>
        <p:spPr>
          <a:xfrm>
            <a:off x="6585040" y="5860216"/>
            <a:ext cx="1313878" cy="83099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Every Cycle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9E313ED-24FB-C648-AD64-6D870C996EE9}"/>
              </a:ext>
            </a:extLst>
          </p:cNvPr>
          <p:cNvSpPr txBox="1"/>
          <p:nvPr/>
        </p:nvSpPr>
        <p:spPr>
          <a:xfrm>
            <a:off x="10731022" y="5860215"/>
            <a:ext cx="1336717" cy="83099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Every X’ Cycles</a:t>
            </a:r>
          </a:p>
        </p:txBody>
      </p:sp>
    </p:spTree>
    <p:extLst>
      <p:ext uri="{BB962C8B-B14F-4D97-AF65-F5344CB8AC3E}">
        <p14:creationId xmlns:p14="http://schemas.microsoft.com/office/powerpoint/2010/main" val="1790680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1" grpId="0"/>
      <p:bldP spid="1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29B992-023D-564E-BED3-449FFD6ED2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we mean by Stationary?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18E621-3BC2-E541-AEBF-238A01C964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46238"/>
            <a:ext cx="11035145" cy="5087071"/>
          </a:xfrm>
        </p:spPr>
        <p:txBody>
          <a:bodyPr>
            <a:noAutofit/>
          </a:bodyPr>
          <a:lstStyle/>
          <a:p>
            <a:pPr marL="14287" indent="0">
              <a:lnSpc>
                <a:spcPct val="150000"/>
              </a:lnSpc>
              <a:buNone/>
            </a:pPr>
            <a:r>
              <a:rPr lang="en-US" sz="2400" b="1" dirty="0"/>
              <a:t>	The datatype (and dimension) that changes most slowly </a:t>
            </a:r>
          </a:p>
          <a:p>
            <a:pPr marL="14287" indent="0">
              <a:lnSpc>
                <a:spcPct val="150000"/>
              </a:lnSpc>
              <a:buNone/>
            </a:pPr>
            <a:r>
              <a:rPr lang="en-US" sz="2000" dirty="0"/>
              <a:t>Imprecise analogy: think of data transfers as a wave with “amplitude” and “period” </a:t>
            </a:r>
          </a:p>
          <a:p>
            <a:pPr lvl="1">
              <a:lnSpc>
                <a:spcPct val="150000"/>
              </a:lnSpc>
            </a:pPr>
            <a:r>
              <a:rPr lang="en-US" sz="2000" dirty="0"/>
              <a:t>The stationary datatype has the </a:t>
            </a:r>
            <a:r>
              <a:rPr lang="en-US" sz="2000" b="1" dirty="0"/>
              <a:t>longest </a:t>
            </a:r>
            <a:r>
              <a:rPr lang="en-US" sz="2000" dirty="0"/>
              <a:t>period (locally held tile changes most slowly) </a:t>
            </a:r>
          </a:p>
          <a:p>
            <a:pPr lvl="1">
              <a:lnSpc>
                <a:spcPct val="150000"/>
              </a:lnSpc>
            </a:pPr>
            <a:r>
              <a:rPr lang="en-US" sz="2000" dirty="0"/>
              <a:t>Later we will see how intermediate staging buffers reduce both bandwidth and energy </a:t>
            </a:r>
          </a:p>
          <a:p>
            <a:pPr marL="14287" indent="0">
              <a:lnSpc>
                <a:spcPct val="150000"/>
              </a:lnSpc>
              <a:buNone/>
            </a:pPr>
            <a:r>
              <a:rPr lang="en-US" sz="2000" dirty="0"/>
              <a:t>Often corresponds to datatype that is “done with” earliest without further reloads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16E5D2C-58DE-7F42-8143-818E6F1D2967}"/>
              </a:ext>
            </a:extLst>
          </p:cNvPr>
          <p:cNvSpPr/>
          <p:nvPr/>
        </p:nvSpPr>
        <p:spPr>
          <a:xfrm>
            <a:off x="124261" y="6383436"/>
            <a:ext cx="2896030" cy="307777"/>
          </a:xfrm>
          <a:prstGeom prst="rect">
            <a:avLst/>
          </a:prstGeom>
          <a:ln w="9525">
            <a:solidFill>
              <a:schemeClr val="tx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dirty="0"/>
              <a:t>Michael </a:t>
            </a:r>
            <a:r>
              <a:rPr lang="en-US" dirty="0" err="1"/>
              <a:t>Pellauer</a:t>
            </a:r>
            <a:r>
              <a:rPr lang="en-US" dirty="0"/>
              <a:t>, MICRO, 2020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9410357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A246F-0745-B246-80ED-C11B1952F2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024" y="-146298"/>
            <a:ext cx="10801350" cy="1325563"/>
          </a:xfrm>
        </p:spPr>
        <p:txBody>
          <a:bodyPr/>
          <a:lstStyle/>
          <a:p>
            <a:r>
              <a:rPr lang="en-US" dirty="0"/>
              <a:t>Impact of Local Buffer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617CCD1-5A34-5840-9B6B-3B7C7E17BB0A}"/>
              </a:ext>
            </a:extLst>
          </p:cNvPr>
          <p:cNvGrpSpPr/>
          <p:nvPr/>
        </p:nvGrpSpPr>
        <p:grpSpPr>
          <a:xfrm>
            <a:off x="506225" y="1179265"/>
            <a:ext cx="1801091" cy="4314503"/>
            <a:chOff x="1142783" y="1925782"/>
            <a:chExt cx="1801091" cy="4314503"/>
          </a:xfrm>
        </p:grpSpPr>
        <p:sp>
          <p:nvSpPr>
            <p:cNvPr id="3" name="Rounded Rectangle 2">
              <a:extLst>
                <a:ext uri="{FF2B5EF4-FFF2-40B4-BE49-F238E27FC236}">
                  <a16:creationId xmlns:a16="http://schemas.microsoft.com/office/drawing/2014/main" id="{1025D340-597A-9C45-A271-C67614E89EFC}"/>
                </a:ext>
              </a:extLst>
            </p:cNvPr>
            <p:cNvSpPr/>
            <p:nvPr/>
          </p:nvSpPr>
          <p:spPr>
            <a:xfrm>
              <a:off x="1142786" y="1925782"/>
              <a:ext cx="1801088" cy="1750809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DRAM</a:t>
              </a:r>
            </a:p>
            <a:p>
              <a:pPr algn="ctr"/>
              <a:r>
                <a:rPr lang="en-US" sz="2400" dirty="0"/>
                <a:t>(Weights, Inputs, Outputs)</a:t>
              </a:r>
            </a:p>
          </p:txBody>
        </p: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817EF3FB-1023-7048-990E-9EA066208E11}"/>
                </a:ext>
              </a:extLst>
            </p:cNvPr>
            <p:cNvSpPr/>
            <p:nvPr/>
          </p:nvSpPr>
          <p:spPr>
            <a:xfrm>
              <a:off x="1142785" y="4071748"/>
              <a:ext cx="1801089" cy="88669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On-Chip Buffer</a:t>
              </a:r>
            </a:p>
          </p:txBody>
        </p: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1684F21F-A63E-F94A-AADA-462547555494}"/>
                </a:ext>
              </a:extLst>
            </p:cNvPr>
            <p:cNvSpPr/>
            <p:nvPr/>
          </p:nvSpPr>
          <p:spPr>
            <a:xfrm>
              <a:off x="1142783" y="5353595"/>
              <a:ext cx="1801091" cy="88669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Compute Core</a:t>
              </a: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AA049607-E864-7C46-9CD2-12777615D29D}"/>
                </a:ext>
              </a:extLst>
            </p:cNvPr>
            <p:cNvCxnSpPr>
              <a:cxnSpLocks/>
              <a:stCxn id="3" idx="2"/>
              <a:endCxn id="14" idx="0"/>
            </p:cNvCxnSpPr>
            <p:nvPr/>
          </p:nvCxnSpPr>
          <p:spPr>
            <a:xfrm>
              <a:off x="2043330" y="3676591"/>
              <a:ext cx="0" cy="395157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04C36F4E-6DF0-3F4A-8C11-9605297997AD}"/>
                </a:ext>
              </a:extLst>
            </p:cNvPr>
            <p:cNvCxnSpPr>
              <a:cxnSpLocks/>
              <a:stCxn id="14" idx="2"/>
              <a:endCxn id="15" idx="0"/>
            </p:cNvCxnSpPr>
            <p:nvPr/>
          </p:nvCxnSpPr>
          <p:spPr>
            <a:xfrm flipH="1">
              <a:off x="2043329" y="4958438"/>
              <a:ext cx="1" cy="395157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</p:grp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A11DBA23-CF1D-9648-911F-6C440AC7A9C6}"/>
              </a:ext>
            </a:extLst>
          </p:cNvPr>
          <p:cNvSpPr txBox="1">
            <a:spLocks/>
          </p:cNvSpPr>
          <p:nvPr/>
        </p:nvSpPr>
        <p:spPr>
          <a:xfrm>
            <a:off x="3256450" y="3579595"/>
            <a:ext cx="8603673" cy="78022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457200" indent="-442913" algn="l" defTabSz="914377" rtl="0" eaLnBrk="1" latinLnBrk="0" hangingPunct="1">
              <a:lnSpc>
                <a:spcPct val="90000"/>
              </a:lnSpc>
              <a:spcBef>
                <a:spcPts val="2200"/>
              </a:spcBef>
              <a:buClr>
                <a:schemeClr val="tx1"/>
              </a:buClr>
              <a:buSzPct val="100000"/>
              <a:buFont typeface="Wingdings" charset="2"/>
              <a:buChar char="Ø"/>
              <a:defRPr sz="2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1pPr>
            <a:lvl2pPr marL="914400" indent="-45720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4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2pPr>
            <a:lvl3pPr marL="1373188" indent="-3111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0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3pPr>
            <a:lvl4pPr marL="1830388" indent="-236538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4pPr>
            <a:lvl5pPr marL="2287588" indent="-2349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400" b="1" dirty="0"/>
              <a:t>Buffer size be to minimize </a:t>
            </a:r>
            <a:r>
              <a:rPr lang="en-US" sz="2400" b="1" dirty="0" err="1"/>
              <a:t>refetching</a:t>
            </a:r>
            <a:r>
              <a:rPr lang="en-US" sz="2400" b="1" dirty="0"/>
              <a:t> data from DRAM?</a:t>
            </a:r>
            <a:endParaRPr lang="en-US" sz="2000" dirty="0"/>
          </a:p>
        </p:txBody>
      </p:sp>
      <p:pic>
        <p:nvPicPr>
          <p:cNvPr id="22" name="Content Placeholder 4" descr="Text&#10;&#10;Description automatically generated with medium confidence">
            <a:extLst>
              <a:ext uri="{FF2B5EF4-FFF2-40B4-BE49-F238E27FC236}">
                <a16:creationId xmlns:a16="http://schemas.microsoft.com/office/drawing/2014/main" id="{4B3B49EA-483F-3D49-9B84-D990F73ADA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340" t="63696" r="30139" b="5101"/>
          <a:stretch/>
        </p:blipFill>
        <p:spPr>
          <a:xfrm>
            <a:off x="5120101" y="2114719"/>
            <a:ext cx="4876369" cy="1357745"/>
          </a:xfrm>
          <a:prstGeom prst="rect">
            <a:avLst/>
          </a:prstGeom>
        </p:spPr>
      </p:pic>
      <p:graphicFrame>
        <p:nvGraphicFramePr>
          <p:cNvPr id="23" name="Table 23">
            <a:extLst>
              <a:ext uri="{FF2B5EF4-FFF2-40B4-BE49-F238E27FC236}">
                <a16:creationId xmlns:a16="http://schemas.microsoft.com/office/drawing/2014/main" id="{D2370A8F-A13C-C24B-90A8-239EF4FE5F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2630845"/>
              </p:ext>
            </p:extLst>
          </p:nvPr>
        </p:nvGraphicFramePr>
        <p:xfrm>
          <a:off x="3394997" y="4270136"/>
          <a:ext cx="8290777" cy="792480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2991343">
                  <a:extLst>
                    <a:ext uri="{9D8B030D-6E8A-4147-A177-3AD203B41FA5}">
                      <a16:colId xmlns:a16="http://schemas.microsoft.com/office/drawing/2014/main" val="913351788"/>
                    </a:ext>
                  </a:extLst>
                </a:gridCol>
                <a:gridCol w="1872986">
                  <a:extLst>
                    <a:ext uri="{9D8B030D-6E8A-4147-A177-3AD203B41FA5}">
                      <a16:colId xmlns:a16="http://schemas.microsoft.com/office/drawing/2014/main" val="2261853990"/>
                    </a:ext>
                  </a:extLst>
                </a:gridCol>
                <a:gridCol w="1713224">
                  <a:extLst>
                    <a:ext uri="{9D8B030D-6E8A-4147-A177-3AD203B41FA5}">
                      <a16:colId xmlns:a16="http://schemas.microsoft.com/office/drawing/2014/main" val="1805419510"/>
                    </a:ext>
                  </a:extLst>
                </a:gridCol>
                <a:gridCol w="1713224">
                  <a:extLst>
                    <a:ext uri="{9D8B030D-6E8A-4147-A177-3AD203B41FA5}">
                      <a16:colId xmlns:a16="http://schemas.microsoft.com/office/drawing/2014/main" val="34658039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Dataflow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Outputs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Inputs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Weights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54068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Weight Stationary (WS)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X’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7442519"/>
                  </a:ext>
                </a:extLst>
              </a:tr>
            </a:tbl>
          </a:graphicData>
        </a:graphic>
      </p:graphicFrame>
      <p:pic>
        <p:nvPicPr>
          <p:cNvPr id="29" name="Content Placeholder 4" descr="Text&#10;&#10;Description automatically generated with medium confidence">
            <a:extLst>
              <a:ext uri="{FF2B5EF4-FFF2-40B4-BE49-F238E27FC236}">
                <a16:creationId xmlns:a16="http://schemas.microsoft.com/office/drawing/2014/main" id="{244D0346-22BF-C24B-A307-B4D81A6F51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b="79080"/>
          <a:stretch/>
        </p:blipFill>
        <p:spPr>
          <a:xfrm>
            <a:off x="3802736" y="1048873"/>
            <a:ext cx="8057387" cy="910287"/>
          </a:xfrm>
        </p:spPr>
      </p:pic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FFB85C8F-89CA-AD45-A2B4-FEBB6BF11F58}"/>
              </a:ext>
            </a:extLst>
          </p:cNvPr>
          <p:cNvSpPr txBox="1">
            <a:spLocks/>
          </p:cNvSpPr>
          <p:nvPr/>
        </p:nvSpPr>
        <p:spPr>
          <a:xfrm>
            <a:off x="3298333" y="5174976"/>
            <a:ext cx="8796999" cy="7123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457200" indent="-442913" algn="l" defTabSz="914377" rtl="0" eaLnBrk="1" latinLnBrk="0" hangingPunct="1">
              <a:lnSpc>
                <a:spcPct val="90000"/>
              </a:lnSpc>
              <a:spcBef>
                <a:spcPts val="2200"/>
              </a:spcBef>
              <a:buClr>
                <a:schemeClr val="tx1"/>
              </a:buClr>
              <a:buSzPct val="100000"/>
              <a:buFont typeface="Wingdings" charset="2"/>
              <a:buChar char="Ø"/>
              <a:defRPr sz="2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1pPr>
            <a:lvl2pPr marL="914400" indent="-45720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4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2pPr>
            <a:lvl3pPr marL="1373188" indent="-3111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0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3pPr>
            <a:lvl4pPr marL="1830388" indent="-236538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4pPr>
            <a:lvl5pPr marL="2287588" indent="-2349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400" b="1" dirty="0"/>
              <a:t>What is the energy cost of accessing the buffers?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26B9CB8-1107-CD41-8590-B8FD333D1BF7}"/>
              </a:ext>
            </a:extLst>
          </p:cNvPr>
          <p:cNvSpPr txBox="1"/>
          <p:nvPr/>
        </p:nvSpPr>
        <p:spPr>
          <a:xfrm>
            <a:off x="2507673" y="6302342"/>
            <a:ext cx="9587659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000" dirty="0"/>
              <a:t>Where f is the energy of accessing a buffer of size x. See PPT notes for derivation.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962B74-0F15-E640-9EE5-8597888D53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1185" y="5783440"/>
            <a:ext cx="6934200" cy="49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60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3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A246F-0745-B246-80ED-C11B1952F2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Stationary </a:t>
            </a:r>
            <a:r>
              <a:rPr lang="en-US" dirty="0" err="1"/>
              <a:t>DataFlow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3D5E801-8563-914B-88EC-5AEC1BA9124B}"/>
              </a:ext>
            </a:extLst>
          </p:cNvPr>
          <p:cNvSpPr txBox="1"/>
          <p:nvPr/>
        </p:nvSpPr>
        <p:spPr>
          <a:xfrm>
            <a:off x="6585040" y="5860216"/>
            <a:ext cx="1313878" cy="83099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Every S Cycles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9E313ED-24FB-C648-AD64-6D870C996EE9}"/>
              </a:ext>
            </a:extLst>
          </p:cNvPr>
          <p:cNvSpPr txBox="1"/>
          <p:nvPr/>
        </p:nvSpPr>
        <p:spPr>
          <a:xfrm>
            <a:off x="10731022" y="5860215"/>
            <a:ext cx="1336717" cy="83099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Every Cycle</a:t>
            </a:r>
          </a:p>
        </p:txBody>
      </p:sp>
      <p:pic>
        <p:nvPicPr>
          <p:cNvPr id="13" name="Picture 12" descr="Text, letter&#10;&#10;Description automatically generated">
            <a:extLst>
              <a:ext uri="{FF2B5EF4-FFF2-40B4-BE49-F238E27FC236}">
                <a16:creationId xmlns:a16="http://schemas.microsoft.com/office/drawing/2014/main" id="{03FF9F64-D9BF-AF47-BD84-08C40C9298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9240" y="2533574"/>
            <a:ext cx="6902560" cy="2750239"/>
          </a:xfrm>
          <a:prstGeom prst="rect">
            <a:avLst/>
          </a:prstGeom>
        </p:spPr>
      </p:pic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F3587C4D-198F-5143-B7D4-2F63CEAACB49}"/>
              </a:ext>
            </a:extLst>
          </p:cNvPr>
          <p:cNvSpPr/>
          <p:nvPr/>
        </p:nvSpPr>
        <p:spPr>
          <a:xfrm>
            <a:off x="3706766" y="5283814"/>
            <a:ext cx="2848738" cy="1562651"/>
          </a:xfrm>
          <a:prstGeom prst="wedgeRoundRectCallout">
            <a:avLst>
              <a:gd name="adj1" fmla="val -62834"/>
              <a:gd name="adj2" fmla="val -83729"/>
              <a:gd name="adj3" fmla="val 16667"/>
            </a:avLst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How often are outputs accessed?</a:t>
            </a:r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ED216BA9-1E22-8241-86CC-EF3357BB56E3}"/>
              </a:ext>
            </a:extLst>
          </p:cNvPr>
          <p:cNvSpPr/>
          <p:nvPr/>
        </p:nvSpPr>
        <p:spPr>
          <a:xfrm>
            <a:off x="8015574" y="5283813"/>
            <a:ext cx="2848738" cy="1562651"/>
          </a:xfrm>
          <a:prstGeom prst="wedgeRoundRectCallout">
            <a:avLst>
              <a:gd name="adj1" fmla="val -124599"/>
              <a:gd name="adj2" fmla="val -78409"/>
              <a:gd name="adj3" fmla="val 16667"/>
            </a:avLst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How about weights/inputs?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F25031F-5A8F-3D45-A148-E5FCDB2061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9626" y="1522471"/>
            <a:ext cx="7523018" cy="905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763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8" grpId="0" animBg="1"/>
      <p:bldP spid="10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A246F-0745-B246-80ED-C11B1952F2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024" y="-146298"/>
            <a:ext cx="10801350" cy="1325563"/>
          </a:xfrm>
        </p:spPr>
        <p:txBody>
          <a:bodyPr/>
          <a:lstStyle/>
          <a:p>
            <a:r>
              <a:rPr lang="en-US" dirty="0"/>
              <a:t>Impact of Local Buffer: OS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617CCD1-5A34-5840-9B6B-3B7C7E17BB0A}"/>
              </a:ext>
            </a:extLst>
          </p:cNvPr>
          <p:cNvGrpSpPr/>
          <p:nvPr/>
        </p:nvGrpSpPr>
        <p:grpSpPr>
          <a:xfrm>
            <a:off x="506225" y="1179265"/>
            <a:ext cx="1801091" cy="4314503"/>
            <a:chOff x="1142783" y="1925782"/>
            <a:chExt cx="1801091" cy="4314503"/>
          </a:xfrm>
        </p:grpSpPr>
        <p:sp>
          <p:nvSpPr>
            <p:cNvPr id="3" name="Rounded Rectangle 2">
              <a:extLst>
                <a:ext uri="{FF2B5EF4-FFF2-40B4-BE49-F238E27FC236}">
                  <a16:creationId xmlns:a16="http://schemas.microsoft.com/office/drawing/2014/main" id="{1025D340-597A-9C45-A271-C67614E89EFC}"/>
                </a:ext>
              </a:extLst>
            </p:cNvPr>
            <p:cNvSpPr/>
            <p:nvPr/>
          </p:nvSpPr>
          <p:spPr>
            <a:xfrm>
              <a:off x="1142786" y="1925782"/>
              <a:ext cx="1801088" cy="1750809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DRAM</a:t>
              </a:r>
            </a:p>
            <a:p>
              <a:pPr algn="ctr"/>
              <a:r>
                <a:rPr lang="en-US" sz="2400" dirty="0"/>
                <a:t>(Weights, Inputs, Outputs)</a:t>
              </a:r>
            </a:p>
          </p:txBody>
        </p: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817EF3FB-1023-7048-990E-9EA066208E11}"/>
                </a:ext>
              </a:extLst>
            </p:cNvPr>
            <p:cNvSpPr/>
            <p:nvPr/>
          </p:nvSpPr>
          <p:spPr>
            <a:xfrm>
              <a:off x="1142785" y="4071748"/>
              <a:ext cx="1801089" cy="88669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On-Chip Buffer</a:t>
              </a:r>
            </a:p>
          </p:txBody>
        </p: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1684F21F-A63E-F94A-AADA-462547555494}"/>
                </a:ext>
              </a:extLst>
            </p:cNvPr>
            <p:cNvSpPr/>
            <p:nvPr/>
          </p:nvSpPr>
          <p:spPr>
            <a:xfrm>
              <a:off x="1142783" y="5353595"/>
              <a:ext cx="1801091" cy="88669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Compute Core</a:t>
              </a: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AA049607-E864-7C46-9CD2-12777615D29D}"/>
                </a:ext>
              </a:extLst>
            </p:cNvPr>
            <p:cNvCxnSpPr>
              <a:cxnSpLocks/>
              <a:stCxn id="3" idx="2"/>
              <a:endCxn id="14" idx="0"/>
            </p:cNvCxnSpPr>
            <p:nvPr/>
          </p:nvCxnSpPr>
          <p:spPr>
            <a:xfrm>
              <a:off x="2043330" y="3676591"/>
              <a:ext cx="0" cy="395157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04C36F4E-6DF0-3F4A-8C11-9605297997AD}"/>
                </a:ext>
              </a:extLst>
            </p:cNvPr>
            <p:cNvCxnSpPr>
              <a:cxnSpLocks/>
              <a:stCxn id="14" idx="2"/>
              <a:endCxn id="15" idx="0"/>
            </p:cNvCxnSpPr>
            <p:nvPr/>
          </p:nvCxnSpPr>
          <p:spPr>
            <a:xfrm flipH="1">
              <a:off x="2043329" y="4958438"/>
              <a:ext cx="1" cy="395157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</p:grp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A11DBA23-CF1D-9648-911F-6C440AC7A9C6}"/>
              </a:ext>
            </a:extLst>
          </p:cNvPr>
          <p:cNvSpPr txBox="1">
            <a:spLocks/>
          </p:cNvSpPr>
          <p:nvPr/>
        </p:nvSpPr>
        <p:spPr>
          <a:xfrm>
            <a:off x="3256450" y="3579595"/>
            <a:ext cx="8603673" cy="78022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457200" indent="-442913" algn="l" defTabSz="914377" rtl="0" eaLnBrk="1" latinLnBrk="0" hangingPunct="1">
              <a:lnSpc>
                <a:spcPct val="90000"/>
              </a:lnSpc>
              <a:spcBef>
                <a:spcPts val="2200"/>
              </a:spcBef>
              <a:buClr>
                <a:schemeClr val="tx1"/>
              </a:buClr>
              <a:buSzPct val="100000"/>
              <a:buFont typeface="Wingdings" charset="2"/>
              <a:buChar char="Ø"/>
              <a:defRPr sz="2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1pPr>
            <a:lvl2pPr marL="914400" indent="-45720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4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2pPr>
            <a:lvl3pPr marL="1373188" indent="-3111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0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3pPr>
            <a:lvl4pPr marL="1830388" indent="-236538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4pPr>
            <a:lvl5pPr marL="2287588" indent="-2349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400" b="1" dirty="0"/>
              <a:t>Buffer size be to minimize </a:t>
            </a:r>
            <a:r>
              <a:rPr lang="en-US" sz="2400" b="1" dirty="0" err="1"/>
              <a:t>refetching</a:t>
            </a:r>
            <a:r>
              <a:rPr lang="en-US" sz="2400" b="1" dirty="0"/>
              <a:t> data from DRAM?</a:t>
            </a:r>
            <a:endParaRPr lang="en-US" sz="2000" dirty="0"/>
          </a:p>
        </p:txBody>
      </p:sp>
      <p:graphicFrame>
        <p:nvGraphicFramePr>
          <p:cNvPr id="23" name="Table 23">
            <a:extLst>
              <a:ext uri="{FF2B5EF4-FFF2-40B4-BE49-F238E27FC236}">
                <a16:creationId xmlns:a16="http://schemas.microsoft.com/office/drawing/2014/main" id="{D2370A8F-A13C-C24B-90A8-239EF4FE5F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9388817"/>
              </p:ext>
            </p:extLst>
          </p:nvPr>
        </p:nvGraphicFramePr>
        <p:xfrm>
          <a:off x="3394997" y="4270136"/>
          <a:ext cx="8603673" cy="792480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3121031">
                  <a:extLst>
                    <a:ext uri="{9D8B030D-6E8A-4147-A177-3AD203B41FA5}">
                      <a16:colId xmlns:a16="http://schemas.microsoft.com/office/drawing/2014/main" val="913351788"/>
                    </a:ext>
                  </a:extLst>
                </a:gridCol>
                <a:gridCol w="1954188">
                  <a:extLst>
                    <a:ext uri="{9D8B030D-6E8A-4147-A177-3AD203B41FA5}">
                      <a16:colId xmlns:a16="http://schemas.microsoft.com/office/drawing/2014/main" val="2261853990"/>
                    </a:ext>
                  </a:extLst>
                </a:gridCol>
                <a:gridCol w="1787500">
                  <a:extLst>
                    <a:ext uri="{9D8B030D-6E8A-4147-A177-3AD203B41FA5}">
                      <a16:colId xmlns:a16="http://schemas.microsoft.com/office/drawing/2014/main" val="1805419510"/>
                    </a:ext>
                  </a:extLst>
                </a:gridCol>
                <a:gridCol w="1740954">
                  <a:extLst>
                    <a:ext uri="{9D8B030D-6E8A-4147-A177-3AD203B41FA5}">
                      <a16:colId xmlns:a16="http://schemas.microsoft.com/office/drawing/2014/main" val="1244753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Dataflow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Outputs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Inputs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Weights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54068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Output Stationary (OS)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7442519"/>
                  </a:ext>
                </a:extLst>
              </a:tr>
            </a:tbl>
          </a:graphicData>
        </a:graphic>
      </p:graphicFrame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FFB85C8F-89CA-AD45-A2B4-FEBB6BF11F58}"/>
              </a:ext>
            </a:extLst>
          </p:cNvPr>
          <p:cNvSpPr txBox="1">
            <a:spLocks/>
          </p:cNvSpPr>
          <p:nvPr/>
        </p:nvSpPr>
        <p:spPr>
          <a:xfrm>
            <a:off x="3298333" y="5174976"/>
            <a:ext cx="8796999" cy="7123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457200" indent="-442913" algn="l" defTabSz="914377" rtl="0" eaLnBrk="1" latinLnBrk="0" hangingPunct="1">
              <a:lnSpc>
                <a:spcPct val="90000"/>
              </a:lnSpc>
              <a:spcBef>
                <a:spcPts val="2200"/>
              </a:spcBef>
              <a:buClr>
                <a:schemeClr val="tx1"/>
              </a:buClr>
              <a:buSzPct val="100000"/>
              <a:buFont typeface="Wingdings" charset="2"/>
              <a:buChar char="Ø"/>
              <a:defRPr sz="2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1pPr>
            <a:lvl2pPr marL="914400" indent="-45720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4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2pPr>
            <a:lvl3pPr marL="1373188" indent="-3111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0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3pPr>
            <a:lvl4pPr marL="1830388" indent="-236538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4pPr>
            <a:lvl5pPr marL="2287588" indent="-2349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400" b="1" dirty="0"/>
              <a:t>What is the energy cost of accessing the buffers?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26B9CB8-1107-CD41-8590-B8FD333D1BF7}"/>
              </a:ext>
            </a:extLst>
          </p:cNvPr>
          <p:cNvSpPr txBox="1"/>
          <p:nvPr/>
        </p:nvSpPr>
        <p:spPr>
          <a:xfrm>
            <a:off x="2507673" y="6302342"/>
            <a:ext cx="9587659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000" dirty="0"/>
              <a:t>Where f is the energy of accessing a buffer of size x. See PPT notes for derivation.</a:t>
            </a:r>
          </a:p>
        </p:txBody>
      </p:sp>
      <p:pic>
        <p:nvPicPr>
          <p:cNvPr id="18" name="Picture 17" descr="Text, letter&#10;&#10;Description automatically generated">
            <a:extLst>
              <a:ext uri="{FF2B5EF4-FFF2-40B4-BE49-F238E27FC236}">
                <a16:creationId xmlns:a16="http://schemas.microsoft.com/office/drawing/2014/main" id="{D3EC1FBF-E5BA-0A49-A97B-2F31C2378A6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02" t="46411" r="28354" b="7308"/>
          <a:stretch/>
        </p:blipFill>
        <p:spPr>
          <a:xfrm>
            <a:off x="5183245" y="2058391"/>
            <a:ext cx="4724400" cy="127285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6AEE50E-AF37-5444-990A-C3D759D05B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1695" y="955721"/>
            <a:ext cx="7523018" cy="90509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C0D9B63-8645-3047-B283-2E7B712107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3582" y="5654629"/>
            <a:ext cx="6286500" cy="49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509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AF0AF6-1092-6046-9372-8599A02C77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450" y="179387"/>
            <a:ext cx="10801350" cy="1325563"/>
          </a:xfrm>
        </p:spPr>
        <p:txBody>
          <a:bodyPr/>
          <a:lstStyle/>
          <a:p>
            <a:r>
              <a:rPr lang="en-US" dirty="0"/>
              <a:t>Objectives For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A25354-4140-454E-AF99-35578B067A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4950"/>
            <a:ext cx="10515600" cy="503237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3200" dirty="0"/>
              <a:t>Key Trends in Hardware and motivation for DSAs</a:t>
            </a:r>
          </a:p>
          <a:p>
            <a:pPr>
              <a:lnSpc>
                <a:spcPct val="150000"/>
              </a:lnSpc>
            </a:pPr>
            <a:r>
              <a:rPr lang="en-US" sz="3200" dirty="0"/>
              <a:t>Reduced Precision Training</a:t>
            </a:r>
          </a:p>
          <a:p>
            <a:pPr>
              <a:lnSpc>
                <a:spcPct val="150000"/>
              </a:lnSpc>
            </a:pPr>
            <a:r>
              <a:rPr lang="en-US" sz="3200" dirty="0"/>
              <a:t>Different </a:t>
            </a:r>
            <a:r>
              <a:rPr lang="en-US" sz="3200" dirty="0" err="1"/>
              <a:t>DataFlow</a:t>
            </a:r>
            <a:r>
              <a:rPr lang="en-US" sz="3200" dirty="0"/>
              <a:t> Patterns in Hardware</a:t>
            </a:r>
          </a:p>
          <a:p>
            <a:pPr>
              <a:lnSpc>
                <a:spcPct val="150000"/>
              </a:lnSpc>
            </a:pPr>
            <a:r>
              <a:rPr lang="en-US" sz="3200" dirty="0"/>
              <a:t>How to evaluate a HW with Roofline Model</a:t>
            </a:r>
          </a:p>
          <a:p>
            <a:pPr>
              <a:lnSpc>
                <a:spcPct val="150000"/>
              </a:lnSpc>
            </a:pPr>
            <a:r>
              <a:rPr lang="en-US" sz="3200" dirty="0"/>
              <a:t>Important context for papers and what to expect</a:t>
            </a:r>
          </a:p>
        </p:txBody>
      </p:sp>
    </p:spTree>
    <p:extLst>
      <p:ext uri="{BB962C8B-B14F-4D97-AF65-F5344CB8AC3E}">
        <p14:creationId xmlns:p14="http://schemas.microsoft.com/office/powerpoint/2010/main" val="132446371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7FCD05-D202-8043-AAEB-E50B7F334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Weight Stationary vs Output Stationary</a:t>
            </a:r>
          </a:p>
        </p:txBody>
      </p:sp>
      <p:graphicFrame>
        <p:nvGraphicFramePr>
          <p:cNvPr id="4" name="Table 23">
            <a:extLst>
              <a:ext uri="{FF2B5EF4-FFF2-40B4-BE49-F238E27FC236}">
                <a16:creationId xmlns:a16="http://schemas.microsoft.com/office/drawing/2014/main" id="{334A3C35-8D0B-6F42-B460-03B54CB67B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1464249"/>
              </p:ext>
            </p:extLst>
          </p:nvPr>
        </p:nvGraphicFramePr>
        <p:xfrm>
          <a:off x="1794163" y="2506783"/>
          <a:ext cx="8603672" cy="1188720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3182692">
                  <a:extLst>
                    <a:ext uri="{9D8B030D-6E8A-4147-A177-3AD203B41FA5}">
                      <a16:colId xmlns:a16="http://schemas.microsoft.com/office/drawing/2014/main" val="913351788"/>
                    </a:ext>
                  </a:extLst>
                </a:gridCol>
                <a:gridCol w="1822815">
                  <a:extLst>
                    <a:ext uri="{9D8B030D-6E8A-4147-A177-3AD203B41FA5}">
                      <a16:colId xmlns:a16="http://schemas.microsoft.com/office/drawing/2014/main" val="1402465186"/>
                    </a:ext>
                  </a:extLst>
                </a:gridCol>
                <a:gridCol w="1822815">
                  <a:extLst>
                    <a:ext uri="{9D8B030D-6E8A-4147-A177-3AD203B41FA5}">
                      <a16:colId xmlns:a16="http://schemas.microsoft.com/office/drawing/2014/main" val="1805419510"/>
                    </a:ext>
                  </a:extLst>
                </a:gridCol>
                <a:gridCol w="1775350">
                  <a:extLst>
                    <a:ext uri="{9D8B030D-6E8A-4147-A177-3AD203B41FA5}">
                      <a16:colId xmlns:a16="http://schemas.microsoft.com/office/drawing/2014/main" val="928421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Dataflow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Outputs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Inputs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Weights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54068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Weight Stationary (WS)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X’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7442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Output Stationary (OS)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0876113"/>
                  </a:ext>
                </a:extLst>
              </a:tr>
            </a:tbl>
          </a:graphicData>
        </a:graphic>
      </p:graphicFrame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4A77212-8D6E-5D41-8B4D-65D05882222D}"/>
              </a:ext>
            </a:extLst>
          </p:cNvPr>
          <p:cNvSpPr txBox="1">
            <a:spLocks/>
          </p:cNvSpPr>
          <p:nvPr/>
        </p:nvSpPr>
        <p:spPr>
          <a:xfrm>
            <a:off x="1794163" y="1686397"/>
            <a:ext cx="8603673" cy="78022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457200" indent="-442913" algn="l" defTabSz="914377" rtl="0" eaLnBrk="1" latinLnBrk="0" hangingPunct="1">
              <a:lnSpc>
                <a:spcPct val="90000"/>
              </a:lnSpc>
              <a:spcBef>
                <a:spcPts val="2200"/>
              </a:spcBef>
              <a:buClr>
                <a:schemeClr val="tx1"/>
              </a:buClr>
              <a:buSzPct val="100000"/>
              <a:buFont typeface="Wingdings" charset="2"/>
              <a:buChar char="Ø"/>
              <a:defRPr sz="2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1pPr>
            <a:lvl2pPr marL="914400" indent="-45720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4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2pPr>
            <a:lvl3pPr marL="1373188" indent="-3111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0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3pPr>
            <a:lvl4pPr marL="1830388" indent="-236538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4pPr>
            <a:lvl5pPr marL="2287588" indent="-2349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 marL="14287" indent="0">
              <a:lnSpc>
                <a:spcPct val="150000"/>
              </a:lnSpc>
              <a:buNone/>
            </a:pPr>
            <a:r>
              <a:rPr lang="en-US" sz="2400" b="1" dirty="0"/>
              <a:t>Buffer size be to minimize </a:t>
            </a:r>
            <a:r>
              <a:rPr lang="en-US" sz="2400" b="1" dirty="0" err="1"/>
              <a:t>refetching</a:t>
            </a:r>
            <a:r>
              <a:rPr lang="en-US" sz="2400" b="1" dirty="0"/>
              <a:t> data from DRAM</a:t>
            </a:r>
            <a:endParaRPr lang="en-US" sz="200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A5013E4-0466-774C-AE33-D0443909C8ED}"/>
              </a:ext>
            </a:extLst>
          </p:cNvPr>
          <p:cNvSpPr txBox="1">
            <a:spLocks/>
          </p:cNvSpPr>
          <p:nvPr/>
        </p:nvSpPr>
        <p:spPr>
          <a:xfrm>
            <a:off x="1794163" y="3911231"/>
            <a:ext cx="8796999" cy="7123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457200" indent="-442913" algn="l" defTabSz="914377" rtl="0" eaLnBrk="1" latinLnBrk="0" hangingPunct="1">
              <a:lnSpc>
                <a:spcPct val="90000"/>
              </a:lnSpc>
              <a:spcBef>
                <a:spcPts val="2200"/>
              </a:spcBef>
              <a:buClr>
                <a:schemeClr val="tx1"/>
              </a:buClr>
              <a:buSzPct val="100000"/>
              <a:buFont typeface="Wingdings" charset="2"/>
              <a:buChar char="Ø"/>
              <a:defRPr sz="2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1pPr>
            <a:lvl2pPr marL="914400" indent="-45720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4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2pPr>
            <a:lvl3pPr marL="1373188" indent="-3111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0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3pPr>
            <a:lvl4pPr marL="1830388" indent="-236538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4pPr>
            <a:lvl5pPr marL="2287588" indent="-2349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 marL="14287" indent="0">
              <a:lnSpc>
                <a:spcPct val="100000"/>
              </a:lnSpc>
              <a:buNone/>
            </a:pPr>
            <a:r>
              <a:rPr lang="en-US" sz="2400" b="1" dirty="0"/>
              <a:t>Very different energy cost of accessing the local buffers by just a change in the loop order</a:t>
            </a:r>
          </a:p>
          <a:p>
            <a:pPr marL="14287" indent="0">
              <a:lnSpc>
                <a:spcPct val="100000"/>
              </a:lnSpc>
              <a:buNone/>
            </a:pPr>
            <a:r>
              <a:rPr lang="en-US" sz="2400" b="1" dirty="0"/>
              <a:t>WS: </a:t>
            </a:r>
          </a:p>
          <a:p>
            <a:pPr marL="14287" indent="0">
              <a:lnSpc>
                <a:spcPct val="100000"/>
              </a:lnSpc>
              <a:buNone/>
            </a:pPr>
            <a:r>
              <a:rPr lang="en-US" sz="2400" b="1" dirty="0"/>
              <a:t>OS: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38EB8A1-90FC-0C4F-9977-6432CDC626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2581" y="5572860"/>
            <a:ext cx="6286500" cy="495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906342F-4F11-1D49-AA51-0D0AF98A60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2581" y="4865651"/>
            <a:ext cx="6934200" cy="49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71441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제목 52">
            <a:extLst>
              <a:ext uri="{FF2B5EF4-FFF2-40B4-BE49-F238E27FC236}">
                <a16:creationId xmlns:a16="http://schemas.microsoft.com/office/drawing/2014/main" id="{A0B9A715-B1D3-47F5-B525-134416F283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Convolution: Restructured as Matrix Multiplication</a:t>
            </a:r>
            <a:endParaRPr lang="ko-KR" alt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D84A773-6CB1-4467-9B23-43FC7D5597B8}"/>
              </a:ext>
            </a:extLst>
          </p:cNvPr>
          <p:cNvGrpSpPr/>
          <p:nvPr/>
        </p:nvGrpSpPr>
        <p:grpSpPr>
          <a:xfrm>
            <a:off x="10799891" y="1646238"/>
            <a:ext cx="1008112" cy="1008112"/>
            <a:chOff x="5940152" y="1485548"/>
            <a:chExt cx="1008112" cy="1008112"/>
          </a:xfrm>
          <a:solidFill>
            <a:srgbClr val="00B050"/>
          </a:solidFill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6A08C56-D3E1-497B-915A-9BEB06399837}"/>
                </a:ext>
              </a:extLst>
            </p:cNvPr>
            <p:cNvSpPr/>
            <p:nvPr/>
          </p:nvSpPr>
          <p:spPr>
            <a:xfrm>
              <a:off x="5940152" y="1485548"/>
              <a:ext cx="504056" cy="50405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2,0,0</a:t>
              </a:r>
              <a:endParaRPr lang="ko-KR" altLang="en-US" sz="1200" dirty="0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D4C95FA3-CD21-4966-823E-A6B8C46EE1E2}"/>
                </a:ext>
              </a:extLst>
            </p:cNvPr>
            <p:cNvSpPr/>
            <p:nvPr/>
          </p:nvSpPr>
          <p:spPr>
            <a:xfrm>
              <a:off x="6444208" y="1485548"/>
              <a:ext cx="504056" cy="50405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2,0,1</a:t>
              </a:r>
              <a:endParaRPr lang="ko-KR" altLang="en-US" sz="1200" dirty="0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7566C93C-3F2A-454B-9F10-589C61ACE2D5}"/>
                </a:ext>
              </a:extLst>
            </p:cNvPr>
            <p:cNvSpPr/>
            <p:nvPr/>
          </p:nvSpPr>
          <p:spPr>
            <a:xfrm>
              <a:off x="5940152" y="1989604"/>
              <a:ext cx="504056" cy="50405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200" dirty="0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F1BDA21-B121-4AD9-9018-5AC2F7623029}"/>
                </a:ext>
              </a:extLst>
            </p:cNvPr>
            <p:cNvSpPr/>
            <p:nvPr/>
          </p:nvSpPr>
          <p:spPr>
            <a:xfrm>
              <a:off x="6444208" y="1989604"/>
              <a:ext cx="504056" cy="50405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200" dirty="0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6047363" y="1573466"/>
            <a:ext cx="2016224" cy="2016224"/>
            <a:chOff x="1115616" y="1485548"/>
            <a:chExt cx="2016224" cy="2016224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F08915F5-C6CF-4386-959E-26A522859D08}"/>
                </a:ext>
              </a:extLst>
            </p:cNvPr>
            <p:cNvSpPr/>
            <p:nvPr/>
          </p:nvSpPr>
          <p:spPr>
            <a:xfrm>
              <a:off x="1115616" y="1485548"/>
              <a:ext cx="504056" cy="504056"/>
            </a:xfrm>
            <a:prstGeom prst="rect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/>
                <a:t>0,0</a:t>
              </a:r>
              <a:endParaRPr lang="ko-KR" altLang="en-US" sz="1600" dirty="0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F034E185-42B7-457B-8F4F-F3E7CAAFE464}"/>
                </a:ext>
              </a:extLst>
            </p:cNvPr>
            <p:cNvSpPr/>
            <p:nvPr/>
          </p:nvSpPr>
          <p:spPr>
            <a:xfrm>
              <a:off x="1619672" y="1485548"/>
              <a:ext cx="504056" cy="504056"/>
            </a:xfrm>
            <a:prstGeom prst="rect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/>
                <a:t>0,1</a:t>
              </a:r>
              <a:endParaRPr lang="ko-KR" altLang="en-US" sz="1600" dirty="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DE0F6D58-C50F-49CD-9D69-4BA112882062}"/>
                </a:ext>
              </a:extLst>
            </p:cNvPr>
            <p:cNvSpPr/>
            <p:nvPr/>
          </p:nvSpPr>
          <p:spPr>
            <a:xfrm>
              <a:off x="1115616" y="1989604"/>
              <a:ext cx="504056" cy="504056"/>
            </a:xfrm>
            <a:prstGeom prst="rect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/>
                <a:t>1,0</a:t>
              </a:r>
              <a:endParaRPr lang="ko-KR" altLang="en-US" sz="1600" dirty="0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18D45456-8E3C-4A60-974A-F18B905F2B75}"/>
                </a:ext>
              </a:extLst>
            </p:cNvPr>
            <p:cNvSpPr/>
            <p:nvPr/>
          </p:nvSpPr>
          <p:spPr>
            <a:xfrm>
              <a:off x="1619672" y="1989604"/>
              <a:ext cx="504056" cy="504056"/>
            </a:xfrm>
            <a:prstGeom prst="rect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/>
                <a:t>1,1</a:t>
              </a:r>
              <a:endParaRPr lang="ko-KR" altLang="en-US" sz="1600" dirty="0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876855C0-AA85-406E-B8AA-F5E0A856D4A0}"/>
                </a:ext>
              </a:extLst>
            </p:cNvPr>
            <p:cNvSpPr/>
            <p:nvPr/>
          </p:nvSpPr>
          <p:spPr>
            <a:xfrm>
              <a:off x="2123728" y="1485548"/>
              <a:ext cx="504056" cy="504056"/>
            </a:xfrm>
            <a:prstGeom prst="rect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/>
                <a:t>0,2</a:t>
              </a:r>
              <a:endParaRPr lang="ko-KR" altLang="en-US" sz="1600" dirty="0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007A9D5C-7D96-4B20-A858-7070B078637F}"/>
                </a:ext>
              </a:extLst>
            </p:cNvPr>
            <p:cNvSpPr/>
            <p:nvPr/>
          </p:nvSpPr>
          <p:spPr>
            <a:xfrm>
              <a:off x="2627784" y="1485548"/>
              <a:ext cx="504056" cy="504056"/>
            </a:xfrm>
            <a:prstGeom prst="rect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/>
                <a:t>0,3</a:t>
              </a:r>
              <a:endParaRPr lang="ko-KR" altLang="en-US" sz="1600" dirty="0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04BB3410-8BF1-4DB9-99D0-4CF63B004B18}"/>
                </a:ext>
              </a:extLst>
            </p:cNvPr>
            <p:cNvSpPr/>
            <p:nvPr/>
          </p:nvSpPr>
          <p:spPr>
            <a:xfrm>
              <a:off x="2123728" y="1989604"/>
              <a:ext cx="504056" cy="504056"/>
            </a:xfrm>
            <a:prstGeom prst="rect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/>
                <a:t>1,2</a:t>
              </a:r>
              <a:endParaRPr lang="ko-KR" altLang="en-US" sz="1600" dirty="0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D7AE607B-319D-4341-9F1A-36BDF3D6E7BB}"/>
                </a:ext>
              </a:extLst>
            </p:cNvPr>
            <p:cNvSpPr/>
            <p:nvPr/>
          </p:nvSpPr>
          <p:spPr>
            <a:xfrm>
              <a:off x="2627784" y="1989604"/>
              <a:ext cx="504056" cy="504056"/>
            </a:xfrm>
            <a:prstGeom prst="rect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/>
                <a:t>1,3</a:t>
              </a:r>
              <a:endParaRPr lang="ko-KR" altLang="en-US" sz="1600" dirty="0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B02D889E-F202-453C-803B-3EA0AB59ADBB}"/>
                </a:ext>
              </a:extLst>
            </p:cNvPr>
            <p:cNvSpPr/>
            <p:nvPr/>
          </p:nvSpPr>
          <p:spPr>
            <a:xfrm>
              <a:off x="1115616" y="2493660"/>
              <a:ext cx="504056" cy="504056"/>
            </a:xfrm>
            <a:prstGeom prst="rect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/>
                <a:t>2,0</a:t>
              </a:r>
              <a:endParaRPr lang="ko-KR" altLang="en-US" sz="1600" dirty="0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BFD2337A-2AF8-4406-B3D5-6A70FE9131A7}"/>
                </a:ext>
              </a:extLst>
            </p:cNvPr>
            <p:cNvSpPr/>
            <p:nvPr/>
          </p:nvSpPr>
          <p:spPr>
            <a:xfrm>
              <a:off x="1619672" y="2493660"/>
              <a:ext cx="504056" cy="504056"/>
            </a:xfrm>
            <a:prstGeom prst="rect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/>
                <a:t>2,1</a:t>
              </a:r>
              <a:endParaRPr lang="ko-KR" altLang="en-US" sz="1600" dirty="0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87810DDE-53F5-4369-98DF-C16FD5B6BAF4}"/>
                </a:ext>
              </a:extLst>
            </p:cNvPr>
            <p:cNvSpPr/>
            <p:nvPr/>
          </p:nvSpPr>
          <p:spPr>
            <a:xfrm>
              <a:off x="1115616" y="2997716"/>
              <a:ext cx="504056" cy="504056"/>
            </a:xfrm>
            <a:prstGeom prst="rect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/>
                <a:t>3,0</a:t>
              </a:r>
              <a:endParaRPr lang="ko-KR" altLang="en-US" sz="1600" dirty="0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A4128E42-0EF0-4555-9C31-915FCC0DC22E}"/>
                </a:ext>
              </a:extLst>
            </p:cNvPr>
            <p:cNvSpPr/>
            <p:nvPr/>
          </p:nvSpPr>
          <p:spPr>
            <a:xfrm>
              <a:off x="1619672" y="2997716"/>
              <a:ext cx="504056" cy="504056"/>
            </a:xfrm>
            <a:prstGeom prst="rect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/>
                <a:t>3,1</a:t>
              </a:r>
              <a:endParaRPr lang="ko-KR" altLang="en-US" sz="1600" dirty="0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3B68422F-11E3-4C6E-A77C-AB8442A42C0F}"/>
                </a:ext>
              </a:extLst>
            </p:cNvPr>
            <p:cNvSpPr/>
            <p:nvPr/>
          </p:nvSpPr>
          <p:spPr>
            <a:xfrm>
              <a:off x="2123728" y="2493660"/>
              <a:ext cx="504056" cy="504056"/>
            </a:xfrm>
            <a:prstGeom prst="rect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/>
                <a:t>2,2</a:t>
              </a:r>
              <a:endParaRPr lang="ko-KR" altLang="en-US" sz="1600" dirty="0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4D966A37-DFF6-4C65-BE3C-A2702CCE2A57}"/>
                </a:ext>
              </a:extLst>
            </p:cNvPr>
            <p:cNvSpPr/>
            <p:nvPr/>
          </p:nvSpPr>
          <p:spPr>
            <a:xfrm>
              <a:off x="2627784" y="2493660"/>
              <a:ext cx="504056" cy="504056"/>
            </a:xfrm>
            <a:prstGeom prst="rect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/>
                <a:t>2,3</a:t>
              </a:r>
              <a:endParaRPr lang="ko-KR" altLang="en-US" sz="1600" dirty="0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A8C3E4D4-982F-412D-A0E1-B6CC4927AE8A}"/>
                </a:ext>
              </a:extLst>
            </p:cNvPr>
            <p:cNvSpPr/>
            <p:nvPr/>
          </p:nvSpPr>
          <p:spPr>
            <a:xfrm>
              <a:off x="2123728" y="2997716"/>
              <a:ext cx="504056" cy="504056"/>
            </a:xfrm>
            <a:prstGeom prst="rect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/>
                <a:t>3,2</a:t>
              </a:r>
              <a:endParaRPr lang="ko-KR" altLang="en-US" sz="1600" dirty="0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F4968CB8-40D1-4C26-BC35-74FF0C626474}"/>
                </a:ext>
              </a:extLst>
            </p:cNvPr>
            <p:cNvSpPr/>
            <p:nvPr/>
          </p:nvSpPr>
          <p:spPr>
            <a:xfrm>
              <a:off x="2627784" y="2997716"/>
              <a:ext cx="504056" cy="504056"/>
            </a:xfrm>
            <a:prstGeom prst="rect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/>
                <a:t>3,3</a:t>
              </a:r>
              <a:endParaRPr lang="ko-KR" altLang="en-US" sz="1600" dirty="0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CB3C913B-D379-4B62-9193-2539E4125B15}"/>
              </a:ext>
            </a:extLst>
          </p:cNvPr>
          <p:cNvSpPr txBox="1"/>
          <p:nvPr/>
        </p:nvSpPr>
        <p:spPr>
          <a:xfrm>
            <a:off x="5874239" y="1135228"/>
            <a:ext cx="20162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/>
              <a:t>Input</a:t>
            </a:r>
            <a:endParaRPr lang="ko-KR" altLang="en-US" sz="1600" b="1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F7EBA97F-A82C-4DBD-8416-E57A8A2D6C42}"/>
              </a:ext>
            </a:extLst>
          </p:cNvPr>
          <p:cNvGrpSpPr/>
          <p:nvPr/>
        </p:nvGrpSpPr>
        <p:grpSpPr>
          <a:xfrm>
            <a:off x="8639651" y="1646238"/>
            <a:ext cx="1512168" cy="1512168"/>
            <a:chOff x="3779912" y="1485548"/>
            <a:chExt cx="1512168" cy="1512168"/>
          </a:xfrm>
          <a:solidFill>
            <a:srgbClr val="FF0000"/>
          </a:solidFill>
        </p:grpSpPr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0A35543A-9793-46D5-9A35-E04A69855653}"/>
                </a:ext>
              </a:extLst>
            </p:cNvPr>
            <p:cNvSpPr/>
            <p:nvPr/>
          </p:nvSpPr>
          <p:spPr>
            <a:xfrm>
              <a:off x="3779912" y="1485548"/>
              <a:ext cx="504056" cy="504056"/>
            </a:xfrm>
            <a:prstGeom prst="rect">
              <a:avLst/>
            </a:prstGeom>
            <a:grp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w2,0</a:t>
              </a:r>
              <a:endParaRPr lang="ko-KR" altLang="en-US" sz="1200" dirty="0"/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984B646C-85B8-4F21-A2AA-66DAA2E135AA}"/>
                </a:ext>
              </a:extLst>
            </p:cNvPr>
            <p:cNvSpPr/>
            <p:nvPr/>
          </p:nvSpPr>
          <p:spPr>
            <a:xfrm>
              <a:off x="4283968" y="1485548"/>
              <a:ext cx="504056" cy="504056"/>
            </a:xfrm>
            <a:prstGeom prst="rect">
              <a:avLst/>
            </a:prstGeom>
            <a:grp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w2,1</a:t>
              </a:r>
              <a:endParaRPr lang="ko-KR" altLang="en-US" sz="1200" dirty="0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9D157224-E02D-4C7E-84ED-802A3402F90B}"/>
                </a:ext>
              </a:extLst>
            </p:cNvPr>
            <p:cNvSpPr/>
            <p:nvPr/>
          </p:nvSpPr>
          <p:spPr>
            <a:xfrm>
              <a:off x="3779912" y="1989604"/>
              <a:ext cx="504056" cy="504056"/>
            </a:xfrm>
            <a:prstGeom prst="rect">
              <a:avLst/>
            </a:prstGeom>
            <a:grp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200" dirty="0"/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4E06BC40-A73C-44FC-B1DE-45D623AC3432}"/>
                </a:ext>
              </a:extLst>
            </p:cNvPr>
            <p:cNvSpPr/>
            <p:nvPr/>
          </p:nvSpPr>
          <p:spPr>
            <a:xfrm>
              <a:off x="4283968" y="1989604"/>
              <a:ext cx="504056" cy="504056"/>
            </a:xfrm>
            <a:prstGeom prst="rect">
              <a:avLst/>
            </a:prstGeom>
            <a:grp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200" dirty="0"/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7D8CCA82-BD12-433B-9DD3-8B338E1C3C98}"/>
                </a:ext>
              </a:extLst>
            </p:cNvPr>
            <p:cNvSpPr/>
            <p:nvPr/>
          </p:nvSpPr>
          <p:spPr>
            <a:xfrm>
              <a:off x="4788024" y="1485548"/>
              <a:ext cx="504056" cy="504056"/>
            </a:xfrm>
            <a:prstGeom prst="rect">
              <a:avLst/>
            </a:prstGeom>
            <a:grp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w2,2</a:t>
              </a:r>
              <a:endParaRPr lang="ko-KR" altLang="en-US" sz="1200" dirty="0"/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BB138956-5866-4C3A-9FEA-7B64C2B5BC4D}"/>
                </a:ext>
              </a:extLst>
            </p:cNvPr>
            <p:cNvSpPr/>
            <p:nvPr/>
          </p:nvSpPr>
          <p:spPr>
            <a:xfrm>
              <a:off x="4788024" y="1989604"/>
              <a:ext cx="504056" cy="504056"/>
            </a:xfrm>
            <a:prstGeom prst="rect">
              <a:avLst/>
            </a:prstGeom>
            <a:grp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200" dirty="0"/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410598CA-D1D8-454F-A712-B87D645349CE}"/>
                </a:ext>
              </a:extLst>
            </p:cNvPr>
            <p:cNvSpPr/>
            <p:nvPr/>
          </p:nvSpPr>
          <p:spPr>
            <a:xfrm>
              <a:off x="3779912" y="2493660"/>
              <a:ext cx="504056" cy="504056"/>
            </a:xfrm>
            <a:prstGeom prst="rect">
              <a:avLst/>
            </a:prstGeom>
            <a:grp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200" dirty="0"/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DDA4B830-27E5-4779-A96B-DA9E6B1DE87A}"/>
                </a:ext>
              </a:extLst>
            </p:cNvPr>
            <p:cNvSpPr/>
            <p:nvPr/>
          </p:nvSpPr>
          <p:spPr>
            <a:xfrm>
              <a:off x="4283968" y="2493660"/>
              <a:ext cx="504056" cy="504056"/>
            </a:xfrm>
            <a:prstGeom prst="rect">
              <a:avLst/>
            </a:prstGeom>
            <a:grp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200" dirty="0"/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991023C0-602D-423E-B98C-F106CAA5EB91}"/>
                </a:ext>
              </a:extLst>
            </p:cNvPr>
            <p:cNvSpPr/>
            <p:nvPr/>
          </p:nvSpPr>
          <p:spPr>
            <a:xfrm>
              <a:off x="4788024" y="2493660"/>
              <a:ext cx="504056" cy="504056"/>
            </a:xfrm>
            <a:prstGeom prst="rect">
              <a:avLst/>
            </a:prstGeom>
            <a:grp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200" dirty="0"/>
            </a:p>
          </p:txBody>
        </p:sp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D40DAB03-C368-4597-844D-D962760B353C}"/>
              </a:ext>
            </a:extLst>
          </p:cNvPr>
          <p:cNvSpPr txBox="1"/>
          <p:nvPr/>
        </p:nvSpPr>
        <p:spPr>
          <a:xfrm>
            <a:off x="8655693" y="1198546"/>
            <a:ext cx="1512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/>
              <a:t>Weight</a:t>
            </a:r>
            <a:endParaRPr lang="ko-KR" altLang="en-US" sz="2000" b="1" dirty="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5C79B67D-F159-4A9F-B4FC-E5ABECD08AFE}"/>
              </a:ext>
            </a:extLst>
          </p:cNvPr>
          <p:cNvSpPr txBox="1"/>
          <p:nvPr/>
        </p:nvSpPr>
        <p:spPr>
          <a:xfrm>
            <a:off x="10163143" y="1246758"/>
            <a:ext cx="25922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/>
              <a:t>Output</a:t>
            </a:r>
            <a:endParaRPr lang="ko-KR" altLang="en-US" sz="1600" b="1" dirty="0"/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77805FD2-DBD3-43BB-A8EC-D1E1DCEE44F7}"/>
              </a:ext>
            </a:extLst>
          </p:cNvPr>
          <p:cNvGrpSpPr/>
          <p:nvPr/>
        </p:nvGrpSpPr>
        <p:grpSpPr>
          <a:xfrm>
            <a:off x="8469627" y="2005514"/>
            <a:ext cx="1512168" cy="1512168"/>
            <a:chOff x="3779912" y="1485548"/>
            <a:chExt cx="1512168" cy="1512168"/>
          </a:xfrm>
          <a:solidFill>
            <a:srgbClr val="FF0000"/>
          </a:solidFill>
        </p:grpSpPr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2E283E9D-2AEA-4C99-A04D-A9B1F25C635E}"/>
                </a:ext>
              </a:extLst>
            </p:cNvPr>
            <p:cNvSpPr/>
            <p:nvPr/>
          </p:nvSpPr>
          <p:spPr>
            <a:xfrm>
              <a:off x="3779912" y="1485548"/>
              <a:ext cx="504056" cy="504056"/>
            </a:xfrm>
            <a:prstGeom prst="rect">
              <a:avLst/>
            </a:prstGeom>
            <a:grp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w1,0</a:t>
              </a:r>
              <a:endParaRPr lang="ko-KR" altLang="en-US" sz="1200" dirty="0"/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BA2C9FE3-5149-4DAD-91AB-59C3A75C21C1}"/>
                </a:ext>
              </a:extLst>
            </p:cNvPr>
            <p:cNvSpPr/>
            <p:nvPr/>
          </p:nvSpPr>
          <p:spPr>
            <a:xfrm>
              <a:off x="4283968" y="1485548"/>
              <a:ext cx="504056" cy="504056"/>
            </a:xfrm>
            <a:prstGeom prst="rect">
              <a:avLst/>
            </a:prstGeom>
            <a:grp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w1,1</a:t>
              </a:r>
              <a:endParaRPr lang="ko-KR" altLang="en-US" sz="1200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B5C78CD8-7D2B-4DC9-8B2E-647B33943DF8}"/>
                </a:ext>
              </a:extLst>
            </p:cNvPr>
            <p:cNvSpPr/>
            <p:nvPr/>
          </p:nvSpPr>
          <p:spPr>
            <a:xfrm>
              <a:off x="3779912" y="1989604"/>
              <a:ext cx="504056" cy="504056"/>
            </a:xfrm>
            <a:prstGeom prst="rect">
              <a:avLst/>
            </a:prstGeom>
            <a:grp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200" dirty="0"/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5AF704BE-A862-4F5F-B8D3-CDBC4F0B7574}"/>
                </a:ext>
              </a:extLst>
            </p:cNvPr>
            <p:cNvSpPr/>
            <p:nvPr/>
          </p:nvSpPr>
          <p:spPr>
            <a:xfrm>
              <a:off x="4283968" y="1989604"/>
              <a:ext cx="504056" cy="504056"/>
            </a:xfrm>
            <a:prstGeom prst="rect">
              <a:avLst/>
            </a:prstGeom>
            <a:grp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200" dirty="0"/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595C7372-C2A5-4EBD-816E-2751713BB38D}"/>
                </a:ext>
              </a:extLst>
            </p:cNvPr>
            <p:cNvSpPr/>
            <p:nvPr/>
          </p:nvSpPr>
          <p:spPr>
            <a:xfrm>
              <a:off x="4788024" y="1485548"/>
              <a:ext cx="504056" cy="504056"/>
            </a:xfrm>
            <a:prstGeom prst="rect">
              <a:avLst/>
            </a:prstGeom>
            <a:grp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w1,2</a:t>
              </a:r>
              <a:endParaRPr lang="ko-KR" altLang="en-US" sz="1200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4C38767E-65CD-4B0B-9408-9C74B6653D19}"/>
                </a:ext>
              </a:extLst>
            </p:cNvPr>
            <p:cNvSpPr/>
            <p:nvPr/>
          </p:nvSpPr>
          <p:spPr>
            <a:xfrm>
              <a:off x="4788024" y="1989604"/>
              <a:ext cx="504056" cy="504056"/>
            </a:xfrm>
            <a:prstGeom prst="rect">
              <a:avLst/>
            </a:prstGeom>
            <a:grp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200" dirty="0"/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3ABC88B4-C806-4EC7-AB4B-B76D222168FE}"/>
                </a:ext>
              </a:extLst>
            </p:cNvPr>
            <p:cNvSpPr/>
            <p:nvPr/>
          </p:nvSpPr>
          <p:spPr>
            <a:xfrm>
              <a:off x="3779912" y="2493660"/>
              <a:ext cx="504056" cy="504056"/>
            </a:xfrm>
            <a:prstGeom prst="rect">
              <a:avLst/>
            </a:prstGeom>
            <a:grp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200" dirty="0"/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90DB5C09-844F-4017-AB0F-FEDA437EBBF6}"/>
                </a:ext>
              </a:extLst>
            </p:cNvPr>
            <p:cNvSpPr/>
            <p:nvPr/>
          </p:nvSpPr>
          <p:spPr>
            <a:xfrm>
              <a:off x="4283968" y="2493660"/>
              <a:ext cx="504056" cy="504056"/>
            </a:xfrm>
            <a:prstGeom prst="rect">
              <a:avLst/>
            </a:prstGeom>
            <a:grp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200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C8123553-DAD1-4043-8582-EA2E3781E49C}"/>
                </a:ext>
              </a:extLst>
            </p:cNvPr>
            <p:cNvSpPr/>
            <p:nvPr/>
          </p:nvSpPr>
          <p:spPr>
            <a:xfrm>
              <a:off x="4788024" y="2493660"/>
              <a:ext cx="504056" cy="504056"/>
            </a:xfrm>
            <a:prstGeom prst="rect">
              <a:avLst/>
            </a:prstGeom>
            <a:grp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200" dirty="0"/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D18E401A-07F5-4ECE-ADDD-3CEE710110F3}"/>
              </a:ext>
            </a:extLst>
          </p:cNvPr>
          <p:cNvGrpSpPr/>
          <p:nvPr/>
        </p:nvGrpSpPr>
        <p:grpSpPr>
          <a:xfrm>
            <a:off x="8279611" y="2365554"/>
            <a:ext cx="1512168" cy="1512168"/>
            <a:chOff x="3779912" y="1485548"/>
            <a:chExt cx="1512168" cy="1512168"/>
          </a:xfrm>
          <a:solidFill>
            <a:srgbClr val="FF0000"/>
          </a:solidFill>
        </p:grpSpPr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CAAAAC8E-7180-44D0-B497-891EA4E30B76}"/>
                </a:ext>
              </a:extLst>
            </p:cNvPr>
            <p:cNvSpPr/>
            <p:nvPr/>
          </p:nvSpPr>
          <p:spPr>
            <a:xfrm>
              <a:off x="3779912" y="1485548"/>
              <a:ext cx="504056" cy="504056"/>
            </a:xfrm>
            <a:prstGeom prst="rect">
              <a:avLst/>
            </a:prstGeom>
            <a:grp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w0,0</a:t>
              </a:r>
              <a:endParaRPr lang="ko-KR" altLang="en-US" sz="1200" dirty="0"/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13B391FC-E15B-49AF-9296-40E83ED4E543}"/>
                </a:ext>
              </a:extLst>
            </p:cNvPr>
            <p:cNvSpPr/>
            <p:nvPr/>
          </p:nvSpPr>
          <p:spPr>
            <a:xfrm>
              <a:off x="4283968" y="1485548"/>
              <a:ext cx="504056" cy="504056"/>
            </a:xfrm>
            <a:prstGeom prst="rect">
              <a:avLst/>
            </a:prstGeom>
            <a:grp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w0,1</a:t>
              </a:r>
              <a:endParaRPr lang="ko-KR" altLang="en-US" sz="1200" dirty="0"/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F8C19CE5-5AFE-415D-BD6D-94AD8AEDB65F}"/>
                </a:ext>
              </a:extLst>
            </p:cNvPr>
            <p:cNvSpPr/>
            <p:nvPr/>
          </p:nvSpPr>
          <p:spPr>
            <a:xfrm>
              <a:off x="3779912" y="1989604"/>
              <a:ext cx="504056" cy="504056"/>
            </a:xfrm>
            <a:prstGeom prst="rect">
              <a:avLst/>
            </a:prstGeom>
            <a:grp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w0,3</a:t>
              </a:r>
              <a:endParaRPr lang="ko-KR" altLang="en-US" sz="1200" dirty="0"/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1E0B586B-DACD-4191-82CA-28EBA7F97920}"/>
                </a:ext>
              </a:extLst>
            </p:cNvPr>
            <p:cNvSpPr/>
            <p:nvPr/>
          </p:nvSpPr>
          <p:spPr>
            <a:xfrm>
              <a:off x="4283968" y="1989604"/>
              <a:ext cx="504056" cy="504056"/>
            </a:xfrm>
            <a:prstGeom prst="rect">
              <a:avLst/>
            </a:prstGeom>
            <a:grp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w0.4</a:t>
              </a:r>
              <a:endParaRPr lang="ko-KR" altLang="en-US" sz="1200" dirty="0"/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45FDF52D-ED22-4C30-8B88-86BF9564356F}"/>
                </a:ext>
              </a:extLst>
            </p:cNvPr>
            <p:cNvSpPr/>
            <p:nvPr/>
          </p:nvSpPr>
          <p:spPr>
            <a:xfrm>
              <a:off x="4788024" y="1485548"/>
              <a:ext cx="504056" cy="504056"/>
            </a:xfrm>
            <a:prstGeom prst="rect">
              <a:avLst/>
            </a:prstGeom>
            <a:grp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w0,2</a:t>
              </a:r>
              <a:endParaRPr lang="ko-KR" altLang="en-US" sz="1200" dirty="0"/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FDF30648-C6C1-45C2-915D-A27E6FF2273B}"/>
                </a:ext>
              </a:extLst>
            </p:cNvPr>
            <p:cNvSpPr/>
            <p:nvPr/>
          </p:nvSpPr>
          <p:spPr>
            <a:xfrm>
              <a:off x="4788024" y="1989604"/>
              <a:ext cx="504056" cy="504056"/>
            </a:xfrm>
            <a:prstGeom prst="rect">
              <a:avLst/>
            </a:prstGeom>
            <a:grp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w0,5</a:t>
              </a:r>
              <a:endParaRPr lang="ko-KR" altLang="en-US" sz="1200" dirty="0"/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877DC239-7124-4AF3-89DD-74F5DDC9C01F}"/>
                </a:ext>
              </a:extLst>
            </p:cNvPr>
            <p:cNvSpPr/>
            <p:nvPr/>
          </p:nvSpPr>
          <p:spPr>
            <a:xfrm>
              <a:off x="3779912" y="2493660"/>
              <a:ext cx="504056" cy="504056"/>
            </a:xfrm>
            <a:prstGeom prst="rect">
              <a:avLst/>
            </a:prstGeom>
            <a:grp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w0,6</a:t>
              </a:r>
              <a:endParaRPr lang="ko-KR" altLang="en-US" sz="1200" dirty="0"/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792EFC7B-A992-4A66-9FE5-A2DB4D4F3C50}"/>
                </a:ext>
              </a:extLst>
            </p:cNvPr>
            <p:cNvSpPr/>
            <p:nvPr/>
          </p:nvSpPr>
          <p:spPr>
            <a:xfrm>
              <a:off x="4283968" y="2493660"/>
              <a:ext cx="504056" cy="504056"/>
            </a:xfrm>
            <a:prstGeom prst="rect">
              <a:avLst/>
            </a:prstGeom>
            <a:grp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w0,7</a:t>
              </a:r>
              <a:endParaRPr lang="ko-KR" altLang="en-US" sz="1200" dirty="0"/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FFB2AA9A-2008-48A6-991B-2A2466BD88FD}"/>
                </a:ext>
              </a:extLst>
            </p:cNvPr>
            <p:cNvSpPr/>
            <p:nvPr/>
          </p:nvSpPr>
          <p:spPr>
            <a:xfrm>
              <a:off x="4788024" y="2493660"/>
              <a:ext cx="504056" cy="504056"/>
            </a:xfrm>
            <a:prstGeom prst="rect">
              <a:avLst/>
            </a:prstGeom>
            <a:grp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w0,8</a:t>
              </a:r>
              <a:endParaRPr lang="ko-KR" altLang="en-US" sz="1200" dirty="0"/>
            </a:p>
          </p:txBody>
        </p:sp>
      </p:grp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7452C1C8-E8D2-4DE6-9BDA-86E12F61C6B4}"/>
              </a:ext>
            </a:extLst>
          </p:cNvPr>
          <p:cNvGrpSpPr/>
          <p:nvPr/>
        </p:nvGrpSpPr>
        <p:grpSpPr>
          <a:xfrm>
            <a:off x="10655875" y="2005514"/>
            <a:ext cx="1008112" cy="1008112"/>
            <a:chOff x="5940152" y="1485548"/>
            <a:chExt cx="1008112" cy="1008112"/>
          </a:xfrm>
          <a:solidFill>
            <a:srgbClr val="00B050"/>
          </a:solidFill>
        </p:grpSpPr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272E8FB2-FA53-4FCE-AF11-6871DC1757DE}"/>
                </a:ext>
              </a:extLst>
            </p:cNvPr>
            <p:cNvSpPr/>
            <p:nvPr/>
          </p:nvSpPr>
          <p:spPr>
            <a:xfrm>
              <a:off x="5940152" y="1485548"/>
              <a:ext cx="504056" cy="50405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1,0,0</a:t>
              </a:r>
              <a:endParaRPr lang="ko-KR" altLang="en-US" sz="1200" dirty="0"/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6155C7BD-C7EA-4ACF-BA4A-C2BDDCAE36B5}"/>
                </a:ext>
              </a:extLst>
            </p:cNvPr>
            <p:cNvSpPr/>
            <p:nvPr/>
          </p:nvSpPr>
          <p:spPr>
            <a:xfrm>
              <a:off x="6444208" y="1485548"/>
              <a:ext cx="504056" cy="50405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1,0,1</a:t>
              </a:r>
              <a:endParaRPr lang="ko-KR" altLang="en-US" sz="1200" dirty="0"/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220757C3-3005-459D-913C-79BEEBCE1E6D}"/>
                </a:ext>
              </a:extLst>
            </p:cNvPr>
            <p:cNvSpPr/>
            <p:nvPr/>
          </p:nvSpPr>
          <p:spPr>
            <a:xfrm>
              <a:off x="5940152" y="1989604"/>
              <a:ext cx="504056" cy="50405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200" dirty="0"/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C96DEC84-F1D4-43E0-959E-D51B6CC41835}"/>
                </a:ext>
              </a:extLst>
            </p:cNvPr>
            <p:cNvSpPr/>
            <p:nvPr/>
          </p:nvSpPr>
          <p:spPr>
            <a:xfrm>
              <a:off x="6444208" y="1989604"/>
              <a:ext cx="504056" cy="50405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200" dirty="0"/>
            </a:p>
          </p:txBody>
        </p:sp>
      </p:grp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A11B110-8C0B-43B8-9430-310C0B1D540D}"/>
              </a:ext>
            </a:extLst>
          </p:cNvPr>
          <p:cNvGrpSpPr/>
          <p:nvPr/>
        </p:nvGrpSpPr>
        <p:grpSpPr>
          <a:xfrm>
            <a:off x="10511859" y="2365554"/>
            <a:ext cx="1008112" cy="1008112"/>
            <a:chOff x="5940152" y="1485548"/>
            <a:chExt cx="1008112" cy="1008112"/>
          </a:xfrm>
          <a:solidFill>
            <a:srgbClr val="00B050"/>
          </a:solidFill>
        </p:grpSpPr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1B10D3D2-53A4-4607-AEE2-17FAD50E8B34}"/>
                </a:ext>
              </a:extLst>
            </p:cNvPr>
            <p:cNvSpPr/>
            <p:nvPr/>
          </p:nvSpPr>
          <p:spPr>
            <a:xfrm>
              <a:off x="5940152" y="1485548"/>
              <a:ext cx="504056" cy="50405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0,0,0</a:t>
              </a:r>
              <a:endParaRPr lang="ko-KR" altLang="en-US" sz="1200" dirty="0"/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1713137D-C382-4100-9492-2EC354F6F1BB}"/>
                </a:ext>
              </a:extLst>
            </p:cNvPr>
            <p:cNvSpPr/>
            <p:nvPr/>
          </p:nvSpPr>
          <p:spPr>
            <a:xfrm>
              <a:off x="6444208" y="1485548"/>
              <a:ext cx="504056" cy="50405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0,0,1</a:t>
              </a:r>
              <a:endParaRPr lang="ko-KR" altLang="en-US" sz="1200" dirty="0"/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8B97182C-1257-4A3C-9FAA-42DE381B8578}"/>
                </a:ext>
              </a:extLst>
            </p:cNvPr>
            <p:cNvSpPr/>
            <p:nvPr/>
          </p:nvSpPr>
          <p:spPr>
            <a:xfrm>
              <a:off x="5940152" y="1989604"/>
              <a:ext cx="504056" cy="50405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0,1,0</a:t>
              </a:r>
              <a:endParaRPr lang="ko-KR" altLang="en-US" sz="1200" dirty="0"/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7C7F60C7-0CF8-478D-8C4D-8677721BDFBB}"/>
                </a:ext>
              </a:extLst>
            </p:cNvPr>
            <p:cNvSpPr/>
            <p:nvPr/>
          </p:nvSpPr>
          <p:spPr>
            <a:xfrm>
              <a:off x="6444208" y="1989604"/>
              <a:ext cx="504056" cy="50405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0,1,1</a:t>
              </a:r>
              <a:endParaRPr lang="ko-KR" altLang="en-US" sz="1200" dirty="0"/>
            </a:p>
          </p:txBody>
        </p:sp>
      </p:grpSp>
      <p:pic>
        <p:nvPicPr>
          <p:cNvPr id="25" name="Picture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5916" y="4055200"/>
            <a:ext cx="6301480" cy="2739263"/>
          </a:xfrm>
          <a:prstGeom prst="rect">
            <a:avLst/>
          </a:prstGeom>
        </p:spPr>
      </p:pic>
      <p:grpSp>
        <p:nvGrpSpPr>
          <p:cNvPr id="176" name="Group 175"/>
          <p:cNvGrpSpPr/>
          <p:nvPr/>
        </p:nvGrpSpPr>
        <p:grpSpPr>
          <a:xfrm>
            <a:off x="5759331" y="1717482"/>
            <a:ext cx="2016224" cy="2016224"/>
            <a:chOff x="1115616" y="1485548"/>
            <a:chExt cx="2016224" cy="2016224"/>
          </a:xfrm>
        </p:grpSpPr>
        <p:sp>
          <p:nvSpPr>
            <p:cNvPr id="177" name="직사각형 8">
              <a:extLst>
                <a:ext uri="{FF2B5EF4-FFF2-40B4-BE49-F238E27FC236}">
                  <a16:creationId xmlns:a16="http://schemas.microsoft.com/office/drawing/2014/main" id="{F08915F5-C6CF-4386-959E-26A522859D08}"/>
                </a:ext>
              </a:extLst>
            </p:cNvPr>
            <p:cNvSpPr/>
            <p:nvPr/>
          </p:nvSpPr>
          <p:spPr>
            <a:xfrm>
              <a:off x="1115616" y="1485548"/>
              <a:ext cx="504056" cy="504056"/>
            </a:xfrm>
            <a:prstGeom prst="rect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/>
                <a:t>0,0</a:t>
              </a:r>
              <a:endParaRPr lang="ko-KR" altLang="en-US" sz="1600" dirty="0"/>
            </a:p>
          </p:txBody>
        </p:sp>
        <p:sp>
          <p:nvSpPr>
            <p:cNvPr id="178" name="직사각형 9">
              <a:extLst>
                <a:ext uri="{FF2B5EF4-FFF2-40B4-BE49-F238E27FC236}">
                  <a16:creationId xmlns:a16="http://schemas.microsoft.com/office/drawing/2014/main" id="{F034E185-42B7-457B-8F4F-F3E7CAAFE464}"/>
                </a:ext>
              </a:extLst>
            </p:cNvPr>
            <p:cNvSpPr/>
            <p:nvPr/>
          </p:nvSpPr>
          <p:spPr>
            <a:xfrm>
              <a:off x="1619672" y="1485548"/>
              <a:ext cx="504056" cy="504056"/>
            </a:xfrm>
            <a:prstGeom prst="rect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/>
                <a:t>0,1</a:t>
              </a:r>
              <a:endParaRPr lang="ko-KR" altLang="en-US" sz="1600" dirty="0"/>
            </a:p>
          </p:txBody>
        </p:sp>
        <p:sp>
          <p:nvSpPr>
            <p:cNvPr id="179" name="직사각형 10">
              <a:extLst>
                <a:ext uri="{FF2B5EF4-FFF2-40B4-BE49-F238E27FC236}">
                  <a16:creationId xmlns:a16="http://schemas.microsoft.com/office/drawing/2014/main" id="{DE0F6D58-C50F-49CD-9D69-4BA112882062}"/>
                </a:ext>
              </a:extLst>
            </p:cNvPr>
            <p:cNvSpPr/>
            <p:nvPr/>
          </p:nvSpPr>
          <p:spPr>
            <a:xfrm>
              <a:off x="1115616" y="1989604"/>
              <a:ext cx="504056" cy="504056"/>
            </a:xfrm>
            <a:prstGeom prst="rect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/>
                <a:t>1,0</a:t>
              </a:r>
              <a:endParaRPr lang="ko-KR" altLang="en-US" sz="1600" dirty="0"/>
            </a:p>
          </p:txBody>
        </p:sp>
        <p:sp>
          <p:nvSpPr>
            <p:cNvPr id="180" name="직사각형 11">
              <a:extLst>
                <a:ext uri="{FF2B5EF4-FFF2-40B4-BE49-F238E27FC236}">
                  <a16:creationId xmlns:a16="http://schemas.microsoft.com/office/drawing/2014/main" id="{18D45456-8E3C-4A60-974A-F18B905F2B75}"/>
                </a:ext>
              </a:extLst>
            </p:cNvPr>
            <p:cNvSpPr/>
            <p:nvPr/>
          </p:nvSpPr>
          <p:spPr>
            <a:xfrm>
              <a:off x="1619672" y="1989604"/>
              <a:ext cx="504056" cy="504056"/>
            </a:xfrm>
            <a:prstGeom prst="rect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/>
                <a:t>1,1</a:t>
              </a:r>
              <a:endParaRPr lang="ko-KR" altLang="en-US" sz="1600" dirty="0"/>
            </a:p>
          </p:txBody>
        </p:sp>
        <p:sp>
          <p:nvSpPr>
            <p:cNvPr id="181" name="직사각형 12">
              <a:extLst>
                <a:ext uri="{FF2B5EF4-FFF2-40B4-BE49-F238E27FC236}">
                  <a16:creationId xmlns:a16="http://schemas.microsoft.com/office/drawing/2014/main" id="{876855C0-AA85-406E-B8AA-F5E0A856D4A0}"/>
                </a:ext>
              </a:extLst>
            </p:cNvPr>
            <p:cNvSpPr/>
            <p:nvPr/>
          </p:nvSpPr>
          <p:spPr>
            <a:xfrm>
              <a:off x="2123728" y="1485548"/>
              <a:ext cx="504056" cy="504056"/>
            </a:xfrm>
            <a:prstGeom prst="rect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/>
                <a:t>0,2</a:t>
              </a:r>
              <a:endParaRPr lang="ko-KR" altLang="en-US" sz="1600" dirty="0"/>
            </a:p>
          </p:txBody>
        </p:sp>
        <p:sp>
          <p:nvSpPr>
            <p:cNvPr id="182" name="직사각형 13">
              <a:extLst>
                <a:ext uri="{FF2B5EF4-FFF2-40B4-BE49-F238E27FC236}">
                  <a16:creationId xmlns:a16="http://schemas.microsoft.com/office/drawing/2014/main" id="{007A9D5C-7D96-4B20-A858-7070B078637F}"/>
                </a:ext>
              </a:extLst>
            </p:cNvPr>
            <p:cNvSpPr/>
            <p:nvPr/>
          </p:nvSpPr>
          <p:spPr>
            <a:xfrm>
              <a:off x="2627784" y="1485548"/>
              <a:ext cx="504056" cy="504056"/>
            </a:xfrm>
            <a:prstGeom prst="rect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/>
                <a:t>0,3</a:t>
              </a:r>
              <a:endParaRPr lang="ko-KR" altLang="en-US" sz="1600" dirty="0"/>
            </a:p>
          </p:txBody>
        </p:sp>
        <p:sp>
          <p:nvSpPr>
            <p:cNvPr id="183" name="직사각형 14">
              <a:extLst>
                <a:ext uri="{FF2B5EF4-FFF2-40B4-BE49-F238E27FC236}">
                  <a16:creationId xmlns:a16="http://schemas.microsoft.com/office/drawing/2014/main" id="{04BB3410-8BF1-4DB9-99D0-4CF63B004B18}"/>
                </a:ext>
              </a:extLst>
            </p:cNvPr>
            <p:cNvSpPr/>
            <p:nvPr/>
          </p:nvSpPr>
          <p:spPr>
            <a:xfrm>
              <a:off x="2123728" y="1989604"/>
              <a:ext cx="504056" cy="504056"/>
            </a:xfrm>
            <a:prstGeom prst="rect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/>
                <a:t>1,2</a:t>
              </a:r>
              <a:endParaRPr lang="ko-KR" altLang="en-US" sz="1600" dirty="0"/>
            </a:p>
          </p:txBody>
        </p:sp>
        <p:sp>
          <p:nvSpPr>
            <p:cNvPr id="184" name="직사각형 15">
              <a:extLst>
                <a:ext uri="{FF2B5EF4-FFF2-40B4-BE49-F238E27FC236}">
                  <a16:creationId xmlns:a16="http://schemas.microsoft.com/office/drawing/2014/main" id="{D7AE607B-319D-4341-9F1A-36BDF3D6E7BB}"/>
                </a:ext>
              </a:extLst>
            </p:cNvPr>
            <p:cNvSpPr/>
            <p:nvPr/>
          </p:nvSpPr>
          <p:spPr>
            <a:xfrm>
              <a:off x="2627784" y="1989604"/>
              <a:ext cx="504056" cy="504056"/>
            </a:xfrm>
            <a:prstGeom prst="rect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/>
                <a:t>1,3</a:t>
              </a:r>
              <a:endParaRPr lang="ko-KR" altLang="en-US" sz="1600" dirty="0"/>
            </a:p>
          </p:txBody>
        </p:sp>
        <p:sp>
          <p:nvSpPr>
            <p:cNvPr id="185" name="직사각형 16">
              <a:extLst>
                <a:ext uri="{FF2B5EF4-FFF2-40B4-BE49-F238E27FC236}">
                  <a16:creationId xmlns:a16="http://schemas.microsoft.com/office/drawing/2014/main" id="{B02D889E-F202-453C-803B-3EA0AB59ADBB}"/>
                </a:ext>
              </a:extLst>
            </p:cNvPr>
            <p:cNvSpPr/>
            <p:nvPr/>
          </p:nvSpPr>
          <p:spPr>
            <a:xfrm>
              <a:off x="1115616" y="2493660"/>
              <a:ext cx="504056" cy="504056"/>
            </a:xfrm>
            <a:prstGeom prst="rect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/>
                <a:t>2,0</a:t>
              </a:r>
              <a:endParaRPr lang="ko-KR" altLang="en-US" sz="1600" dirty="0"/>
            </a:p>
          </p:txBody>
        </p:sp>
        <p:sp>
          <p:nvSpPr>
            <p:cNvPr id="186" name="직사각형 17">
              <a:extLst>
                <a:ext uri="{FF2B5EF4-FFF2-40B4-BE49-F238E27FC236}">
                  <a16:creationId xmlns:a16="http://schemas.microsoft.com/office/drawing/2014/main" id="{BFD2337A-2AF8-4406-B3D5-6A70FE9131A7}"/>
                </a:ext>
              </a:extLst>
            </p:cNvPr>
            <p:cNvSpPr/>
            <p:nvPr/>
          </p:nvSpPr>
          <p:spPr>
            <a:xfrm>
              <a:off x="1619672" y="2493660"/>
              <a:ext cx="504056" cy="504056"/>
            </a:xfrm>
            <a:prstGeom prst="rect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/>
                <a:t>2,1</a:t>
              </a:r>
              <a:endParaRPr lang="ko-KR" altLang="en-US" sz="1600" dirty="0"/>
            </a:p>
          </p:txBody>
        </p:sp>
        <p:sp>
          <p:nvSpPr>
            <p:cNvPr id="187" name="직사각형 18">
              <a:extLst>
                <a:ext uri="{FF2B5EF4-FFF2-40B4-BE49-F238E27FC236}">
                  <a16:creationId xmlns:a16="http://schemas.microsoft.com/office/drawing/2014/main" id="{87810DDE-53F5-4369-98DF-C16FD5B6BAF4}"/>
                </a:ext>
              </a:extLst>
            </p:cNvPr>
            <p:cNvSpPr/>
            <p:nvPr/>
          </p:nvSpPr>
          <p:spPr>
            <a:xfrm>
              <a:off x="1115616" y="2997716"/>
              <a:ext cx="504056" cy="504056"/>
            </a:xfrm>
            <a:prstGeom prst="rect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/>
                <a:t>3,0</a:t>
              </a:r>
              <a:endParaRPr lang="ko-KR" altLang="en-US" sz="1600" dirty="0"/>
            </a:p>
          </p:txBody>
        </p:sp>
        <p:sp>
          <p:nvSpPr>
            <p:cNvPr id="188" name="직사각형 19">
              <a:extLst>
                <a:ext uri="{FF2B5EF4-FFF2-40B4-BE49-F238E27FC236}">
                  <a16:creationId xmlns:a16="http://schemas.microsoft.com/office/drawing/2014/main" id="{A4128E42-0EF0-4555-9C31-915FCC0DC22E}"/>
                </a:ext>
              </a:extLst>
            </p:cNvPr>
            <p:cNvSpPr/>
            <p:nvPr/>
          </p:nvSpPr>
          <p:spPr>
            <a:xfrm>
              <a:off x="1619672" y="2997716"/>
              <a:ext cx="504056" cy="504056"/>
            </a:xfrm>
            <a:prstGeom prst="rect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/>
                <a:t>3,1</a:t>
              </a:r>
              <a:endParaRPr lang="ko-KR" altLang="en-US" sz="1600" dirty="0"/>
            </a:p>
          </p:txBody>
        </p:sp>
        <p:sp>
          <p:nvSpPr>
            <p:cNvPr id="189" name="직사각형 20">
              <a:extLst>
                <a:ext uri="{FF2B5EF4-FFF2-40B4-BE49-F238E27FC236}">
                  <a16:creationId xmlns:a16="http://schemas.microsoft.com/office/drawing/2014/main" id="{3B68422F-11E3-4C6E-A77C-AB8442A42C0F}"/>
                </a:ext>
              </a:extLst>
            </p:cNvPr>
            <p:cNvSpPr/>
            <p:nvPr/>
          </p:nvSpPr>
          <p:spPr>
            <a:xfrm>
              <a:off x="2123728" y="2493660"/>
              <a:ext cx="504056" cy="504056"/>
            </a:xfrm>
            <a:prstGeom prst="rect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/>
                <a:t>2,2</a:t>
              </a:r>
              <a:endParaRPr lang="ko-KR" altLang="en-US" sz="1600" dirty="0"/>
            </a:p>
          </p:txBody>
        </p:sp>
        <p:sp>
          <p:nvSpPr>
            <p:cNvPr id="190" name="직사각형 21">
              <a:extLst>
                <a:ext uri="{FF2B5EF4-FFF2-40B4-BE49-F238E27FC236}">
                  <a16:creationId xmlns:a16="http://schemas.microsoft.com/office/drawing/2014/main" id="{4D966A37-DFF6-4C65-BE3C-A2702CCE2A57}"/>
                </a:ext>
              </a:extLst>
            </p:cNvPr>
            <p:cNvSpPr/>
            <p:nvPr/>
          </p:nvSpPr>
          <p:spPr>
            <a:xfrm>
              <a:off x="2627784" y="2493660"/>
              <a:ext cx="504056" cy="504056"/>
            </a:xfrm>
            <a:prstGeom prst="rect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/>
                <a:t>2,3</a:t>
              </a:r>
              <a:endParaRPr lang="ko-KR" altLang="en-US" sz="1600" dirty="0"/>
            </a:p>
          </p:txBody>
        </p:sp>
        <p:sp>
          <p:nvSpPr>
            <p:cNvPr id="191" name="직사각형 22">
              <a:extLst>
                <a:ext uri="{FF2B5EF4-FFF2-40B4-BE49-F238E27FC236}">
                  <a16:creationId xmlns:a16="http://schemas.microsoft.com/office/drawing/2014/main" id="{A8C3E4D4-982F-412D-A0E1-B6CC4927AE8A}"/>
                </a:ext>
              </a:extLst>
            </p:cNvPr>
            <p:cNvSpPr/>
            <p:nvPr/>
          </p:nvSpPr>
          <p:spPr>
            <a:xfrm>
              <a:off x="2123728" y="2997716"/>
              <a:ext cx="504056" cy="504056"/>
            </a:xfrm>
            <a:prstGeom prst="rect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/>
                <a:t>3,2</a:t>
              </a:r>
              <a:endParaRPr lang="ko-KR" altLang="en-US" sz="1600" dirty="0"/>
            </a:p>
          </p:txBody>
        </p:sp>
        <p:sp>
          <p:nvSpPr>
            <p:cNvPr id="192" name="직사각형 23">
              <a:extLst>
                <a:ext uri="{FF2B5EF4-FFF2-40B4-BE49-F238E27FC236}">
                  <a16:creationId xmlns:a16="http://schemas.microsoft.com/office/drawing/2014/main" id="{F4968CB8-40D1-4C26-BC35-74FF0C626474}"/>
                </a:ext>
              </a:extLst>
            </p:cNvPr>
            <p:cNvSpPr/>
            <p:nvPr/>
          </p:nvSpPr>
          <p:spPr>
            <a:xfrm>
              <a:off x="2627784" y="2997716"/>
              <a:ext cx="504056" cy="504056"/>
            </a:xfrm>
            <a:prstGeom prst="rect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/>
                <a:t>3,3</a:t>
              </a:r>
              <a:endParaRPr lang="ko-KR" altLang="en-US" sz="1600" dirty="0"/>
            </a:p>
          </p:txBody>
        </p:sp>
      </p:grpSp>
      <p:grpSp>
        <p:nvGrpSpPr>
          <p:cNvPr id="193" name="Group 192"/>
          <p:cNvGrpSpPr/>
          <p:nvPr/>
        </p:nvGrpSpPr>
        <p:grpSpPr>
          <a:xfrm>
            <a:off x="5471299" y="1933506"/>
            <a:ext cx="2016224" cy="2016224"/>
            <a:chOff x="1115616" y="1485548"/>
            <a:chExt cx="2016224" cy="2016224"/>
          </a:xfrm>
        </p:grpSpPr>
        <p:sp>
          <p:nvSpPr>
            <p:cNvPr id="194" name="직사각형 8">
              <a:extLst>
                <a:ext uri="{FF2B5EF4-FFF2-40B4-BE49-F238E27FC236}">
                  <a16:creationId xmlns:a16="http://schemas.microsoft.com/office/drawing/2014/main" id="{F08915F5-C6CF-4386-959E-26A522859D08}"/>
                </a:ext>
              </a:extLst>
            </p:cNvPr>
            <p:cNvSpPr/>
            <p:nvPr/>
          </p:nvSpPr>
          <p:spPr>
            <a:xfrm>
              <a:off x="1115616" y="1485548"/>
              <a:ext cx="504056" cy="504056"/>
            </a:xfrm>
            <a:prstGeom prst="rect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/>
                <a:t>0,0</a:t>
              </a:r>
              <a:endParaRPr lang="ko-KR" altLang="en-US" sz="1600" dirty="0"/>
            </a:p>
          </p:txBody>
        </p:sp>
        <p:sp>
          <p:nvSpPr>
            <p:cNvPr id="195" name="직사각형 9">
              <a:extLst>
                <a:ext uri="{FF2B5EF4-FFF2-40B4-BE49-F238E27FC236}">
                  <a16:creationId xmlns:a16="http://schemas.microsoft.com/office/drawing/2014/main" id="{F034E185-42B7-457B-8F4F-F3E7CAAFE464}"/>
                </a:ext>
              </a:extLst>
            </p:cNvPr>
            <p:cNvSpPr/>
            <p:nvPr/>
          </p:nvSpPr>
          <p:spPr>
            <a:xfrm>
              <a:off x="1619672" y="1485548"/>
              <a:ext cx="504056" cy="504056"/>
            </a:xfrm>
            <a:prstGeom prst="rect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/>
                <a:t>0,1</a:t>
              </a:r>
              <a:endParaRPr lang="ko-KR" altLang="en-US" sz="1600" dirty="0"/>
            </a:p>
          </p:txBody>
        </p:sp>
        <p:sp>
          <p:nvSpPr>
            <p:cNvPr id="196" name="직사각형 10">
              <a:extLst>
                <a:ext uri="{FF2B5EF4-FFF2-40B4-BE49-F238E27FC236}">
                  <a16:creationId xmlns:a16="http://schemas.microsoft.com/office/drawing/2014/main" id="{DE0F6D58-C50F-49CD-9D69-4BA112882062}"/>
                </a:ext>
              </a:extLst>
            </p:cNvPr>
            <p:cNvSpPr/>
            <p:nvPr/>
          </p:nvSpPr>
          <p:spPr>
            <a:xfrm>
              <a:off x="1115616" y="1989604"/>
              <a:ext cx="504056" cy="504056"/>
            </a:xfrm>
            <a:prstGeom prst="rect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/>
                <a:t>1,0</a:t>
              </a:r>
              <a:endParaRPr lang="ko-KR" altLang="en-US" sz="1600" dirty="0"/>
            </a:p>
          </p:txBody>
        </p:sp>
        <p:sp>
          <p:nvSpPr>
            <p:cNvPr id="197" name="직사각형 11">
              <a:extLst>
                <a:ext uri="{FF2B5EF4-FFF2-40B4-BE49-F238E27FC236}">
                  <a16:creationId xmlns:a16="http://schemas.microsoft.com/office/drawing/2014/main" id="{18D45456-8E3C-4A60-974A-F18B905F2B75}"/>
                </a:ext>
              </a:extLst>
            </p:cNvPr>
            <p:cNvSpPr/>
            <p:nvPr/>
          </p:nvSpPr>
          <p:spPr>
            <a:xfrm>
              <a:off x="1619672" y="1989604"/>
              <a:ext cx="504056" cy="504056"/>
            </a:xfrm>
            <a:prstGeom prst="rect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/>
                <a:t>1,1</a:t>
              </a:r>
              <a:endParaRPr lang="ko-KR" altLang="en-US" sz="1600" dirty="0"/>
            </a:p>
          </p:txBody>
        </p:sp>
        <p:sp>
          <p:nvSpPr>
            <p:cNvPr id="198" name="직사각형 12">
              <a:extLst>
                <a:ext uri="{FF2B5EF4-FFF2-40B4-BE49-F238E27FC236}">
                  <a16:creationId xmlns:a16="http://schemas.microsoft.com/office/drawing/2014/main" id="{876855C0-AA85-406E-B8AA-F5E0A856D4A0}"/>
                </a:ext>
              </a:extLst>
            </p:cNvPr>
            <p:cNvSpPr/>
            <p:nvPr/>
          </p:nvSpPr>
          <p:spPr>
            <a:xfrm>
              <a:off x="2123728" y="1485548"/>
              <a:ext cx="504056" cy="504056"/>
            </a:xfrm>
            <a:prstGeom prst="rect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/>
                <a:t>0,2</a:t>
              </a:r>
              <a:endParaRPr lang="ko-KR" altLang="en-US" sz="1600" dirty="0"/>
            </a:p>
          </p:txBody>
        </p:sp>
        <p:sp>
          <p:nvSpPr>
            <p:cNvPr id="199" name="직사각형 13">
              <a:extLst>
                <a:ext uri="{FF2B5EF4-FFF2-40B4-BE49-F238E27FC236}">
                  <a16:creationId xmlns:a16="http://schemas.microsoft.com/office/drawing/2014/main" id="{007A9D5C-7D96-4B20-A858-7070B078637F}"/>
                </a:ext>
              </a:extLst>
            </p:cNvPr>
            <p:cNvSpPr/>
            <p:nvPr/>
          </p:nvSpPr>
          <p:spPr>
            <a:xfrm>
              <a:off x="2627784" y="1485548"/>
              <a:ext cx="504056" cy="504056"/>
            </a:xfrm>
            <a:prstGeom prst="rect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/>
                <a:t>0,3</a:t>
              </a:r>
              <a:endParaRPr lang="ko-KR" altLang="en-US" sz="1600" dirty="0"/>
            </a:p>
          </p:txBody>
        </p:sp>
        <p:sp>
          <p:nvSpPr>
            <p:cNvPr id="200" name="직사각형 14">
              <a:extLst>
                <a:ext uri="{FF2B5EF4-FFF2-40B4-BE49-F238E27FC236}">
                  <a16:creationId xmlns:a16="http://schemas.microsoft.com/office/drawing/2014/main" id="{04BB3410-8BF1-4DB9-99D0-4CF63B004B18}"/>
                </a:ext>
              </a:extLst>
            </p:cNvPr>
            <p:cNvSpPr/>
            <p:nvPr/>
          </p:nvSpPr>
          <p:spPr>
            <a:xfrm>
              <a:off x="2123728" y="1989604"/>
              <a:ext cx="504056" cy="504056"/>
            </a:xfrm>
            <a:prstGeom prst="rect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/>
                <a:t>1,2</a:t>
              </a:r>
              <a:endParaRPr lang="ko-KR" altLang="en-US" sz="1600" dirty="0"/>
            </a:p>
          </p:txBody>
        </p:sp>
        <p:sp>
          <p:nvSpPr>
            <p:cNvPr id="201" name="직사각형 15">
              <a:extLst>
                <a:ext uri="{FF2B5EF4-FFF2-40B4-BE49-F238E27FC236}">
                  <a16:creationId xmlns:a16="http://schemas.microsoft.com/office/drawing/2014/main" id="{D7AE607B-319D-4341-9F1A-36BDF3D6E7BB}"/>
                </a:ext>
              </a:extLst>
            </p:cNvPr>
            <p:cNvSpPr/>
            <p:nvPr/>
          </p:nvSpPr>
          <p:spPr>
            <a:xfrm>
              <a:off x="2627784" y="1989604"/>
              <a:ext cx="504056" cy="504056"/>
            </a:xfrm>
            <a:prstGeom prst="rect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/>
                <a:t>1,3</a:t>
              </a:r>
              <a:endParaRPr lang="ko-KR" altLang="en-US" sz="1600" dirty="0"/>
            </a:p>
          </p:txBody>
        </p:sp>
        <p:sp>
          <p:nvSpPr>
            <p:cNvPr id="202" name="직사각형 16">
              <a:extLst>
                <a:ext uri="{FF2B5EF4-FFF2-40B4-BE49-F238E27FC236}">
                  <a16:creationId xmlns:a16="http://schemas.microsoft.com/office/drawing/2014/main" id="{B02D889E-F202-453C-803B-3EA0AB59ADBB}"/>
                </a:ext>
              </a:extLst>
            </p:cNvPr>
            <p:cNvSpPr/>
            <p:nvPr/>
          </p:nvSpPr>
          <p:spPr>
            <a:xfrm>
              <a:off x="1115616" y="2493660"/>
              <a:ext cx="504056" cy="504056"/>
            </a:xfrm>
            <a:prstGeom prst="rect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/>
                <a:t>2,0</a:t>
              </a:r>
              <a:endParaRPr lang="ko-KR" altLang="en-US" sz="1600" dirty="0"/>
            </a:p>
          </p:txBody>
        </p:sp>
        <p:sp>
          <p:nvSpPr>
            <p:cNvPr id="203" name="직사각형 17">
              <a:extLst>
                <a:ext uri="{FF2B5EF4-FFF2-40B4-BE49-F238E27FC236}">
                  <a16:creationId xmlns:a16="http://schemas.microsoft.com/office/drawing/2014/main" id="{BFD2337A-2AF8-4406-B3D5-6A70FE9131A7}"/>
                </a:ext>
              </a:extLst>
            </p:cNvPr>
            <p:cNvSpPr/>
            <p:nvPr/>
          </p:nvSpPr>
          <p:spPr>
            <a:xfrm>
              <a:off x="1619672" y="2493660"/>
              <a:ext cx="504056" cy="504056"/>
            </a:xfrm>
            <a:prstGeom prst="rect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/>
                <a:t>2,1</a:t>
              </a:r>
              <a:endParaRPr lang="ko-KR" altLang="en-US" sz="1600" dirty="0"/>
            </a:p>
          </p:txBody>
        </p:sp>
        <p:sp>
          <p:nvSpPr>
            <p:cNvPr id="204" name="직사각형 18">
              <a:extLst>
                <a:ext uri="{FF2B5EF4-FFF2-40B4-BE49-F238E27FC236}">
                  <a16:creationId xmlns:a16="http://schemas.microsoft.com/office/drawing/2014/main" id="{87810DDE-53F5-4369-98DF-C16FD5B6BAF4}"/>
                </a:ext>
              </a:extLst>
            </p:cNvPr>
            <p:cNvSpPr/>
            <p:nvPr/>
          </p:nvSpPr>
          <p:spPr>
            <a:xfrm>
              <a:off x="1115616" y="2997716"/>
              <a:ext cx="504056" cy="504056"/>
            </a:xfrm>
            <a:prstGeom prst="rect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/>
                <a:t>3,0</a:t>
              </a:r>
              <a:endParaRPr lang="ko-KR" altLang="en-US" sz="1600" dirty="0"/>
            </a:p>
          </p:txBody>
        </p:sp>
        <p:sp>
          <p:nvSpPr>
            <p:cNvPr id="205" name="직사각형 19">
              <a:extLst>
                <a:ext uri="{FF2B5EF4-FFF2-40B4-BE49-F238E27FC236}">
                  <a16:creationId xmlns:a16="http://schemas.microsoft.com/office/drawing/2014/main" id="{A4128E42-0EF0-4555-9C31-915FCC0DC22E}"/>
                </a:ext>
              </a:extLst>
            </p:cNvPr>
            <p:cNvSpPr/>
            <p:nvPr/>
          </p:nvSpPr>
          <p:spPr>
            <a:xfrm>
              <a:off x="1619672" y="2997716"/>
              <a:ext cx="504056" cy="504056"/>
            </a:xfrm>
            <a:prstGeom prst="rect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/>
                <a:t>3,1</a:t>
              </a:r>
              <a:endParaRPr lang="ko-KR" altLang="en-US" sz="1600" dirty="0"/>
            </a:p>
          </p:txBody>
        </p:sp>
        <p:sp>
          <p:nvSpPr>
            <p:cNvPr id="206" name="직사각형 20">
              <a:extLst>
                <a:ext uri="{FF2B5EF4-FFF2-40B4-BE49-F238E27FC236}">
                  <a16:creationId xmlns:a16="http://schemas.microsoft.com/office/drawing/2014/main" id="{3B68422F-11E3-4C6E-A77C-AB8442A42C0F}"/>
                </a:ext>
              </a:extLst>
            </p:cNvPr>
            <p:cNvSpPr/>
            <p:nvPr/>
          </p:nvSpPr>
          <p:spPr>
            <a:xfrm>
              <a:off x="2123728" y="2493660"/>
              <a:ext cx="504056" cy="504056"/>
            </a:xfrm>
            <a:prstGeom prst="rect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/>
                <a:t>2,2</a:t>
              </a:r>
              <a:endParaRPr lang="ko-KR" altLang="en-US" sz="1600" dirty="0"/>
            </a:p>
          </p:txBody>
        </p:sp>
        <p:sp>
          <p:nvSpPr>
            <p:cNvPr id="207" name="직사각형 21">
              <a:extLst>
                <a:ext uri="{FF2B5EF4-FFF2-40B4-BE49-F238E27FC236}">
                  <a16:creationId xmlns:a16="http://schemas.microsoft.com/office/drawing/2014/main" id="{4D966A37-DFF6-4C65-BE3C-A2702CCE2A57}"/>
                </a:ext>
              </a:extLst>
            </p:cNvPr>
            <p:cNvSpPr/>
            <p:nvPr/>
          </p:nvSpPr>
          <p:spPr>
            <a:xfrm>
              <a:off x="2627784" y="2493660"/>
              <a:ext cx="504056" cy="504056"/>
            </a:xfrm>
            <a:prstGeom prst="rect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/>
                <a:t>2,3</a:t>
              </a:r>
              <a:endParaRPr lang="ko-KR" altLang="en-US" sz="1600" dirty="0"/>
            </a:p>
          </p:txBody>
        </p:sp>
        <p:sp>
          <p:nvSpPr>
            <p:cNvPr id="208" name="직사각형 22">
              <a:extLst>
                <a:ext uri="{FF2B5EF4-FFF2-40B4-BE49-F238E27FC236}">
                  <a16:creationId xmlns:a16="http://schemas.microsoft.com/office/drawing/2014/main" id="{A8C3E4D4-982F-412D-A0E1-B6CC4927AE8A}"/>
                </a:ext>
              </a:extLst>
            </p:cNvPr>
            <p:cNvSpPr/>
            <p:nvPr/>
          </p:nvSpPr>
          <p:spPr>
            <a:xfrm>
              <a:off x="2123728" y="2997716"/>
              <a:ext cx="504056" cy="504056"/>
            </a:xfrm>
            <a:prstGeom prst="rect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/>
                <a:t>3,2</a:t>
              </a:r>
              <a:endParaRPr lang="ko-KR" altLang="en-US" sz="1600" dirty="0"/>
            </a:p>
          </p:txBody>
        </p:sp>
        <p:sp>
          <p:nvSpPr>
            <p:cNvPr id="209" name="직사각형 23">
              <a:extLst>
                <a:ext uri="{FF2B5EF4-FFF2-40B4-BE49-F238E27FC236}">
                  <a16:creationId xmlns:a16="http://schemas.microsoft.com/office/drawing/2014/main" id="{F4968CB8-40D1-4C26-BC35-74FF0C626474}"/>
                </a:ext>
              </a:extLst>
            </p:cNvPr>
            <p:cNvSpPr/>
            <p:nvPr/>
          </p:nvSpPr>
          <p:spPr>
            <a:xfrm>
              <a:off x="2627784" y="2997716"/>
              <a:ext cx="504056" cy="504056"/>
            </a:xfrm>
            <a:prstGeom prst="rect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/>
                <a:t>3,3</a:t>
              </a:r>
              <a:endParaRPr lang="ko-KR" altLang="en-US" sz="1600" dirty="0"/>
            </a:p>
          </p:txBody>
        </p:sp>
      </p:grpSp>
      <p:sp>
        <p:nvSpPr>
          <p:cNvPr id="103" name="Content Placeholder 2">
            <a:extLst>
              <a:ext uri="{FF2B5EF4-FFF2-40B4-BE49-F238E27FC236}">
                <a16:creationId xmlns:a16="http://schemas.microsoft.com/office/drawing/2014/main" id="{24453F6D-F2B2-8C47-9010-04315AD6DAEF}"/>
              </a:ext>
            </a:extLst>
          </p:cNvPr>
          <p:cNvSpPr txBox="1">
            <a:spLocks/>
          </p:cNvSpPr>
          <p:nvPr/>
        </p:nvSpPr>
        <p:spPr>
          <a:xfrm>
            <a:off x="463970" y="1933506"/>
            <a:ext cx="4370334" cy="4351339"/>
          </a:xfrm>
          <a:prstGeom prst="rect">
            <a:avLst/>
          </a:prstGeom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2200"/>
              </a:spcBef>
              <a:buFont typeface="Wingdings" charset="2"/>
              <a:buNone/>
              <a:defRPr sz="2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4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0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</a:pPr>
            <a:r>
              <a:rPr lang="en-US" dirty="0"/>
              <a:t>In practice we deal with more complex loop structures.</a:t>
            </a:r>
          </a:p>
          <a:p>
            <a:pPr>
              <a:buClrTx/>
            </a:pPr>
            <a:r>
              <a:rPr lang="en-US" dirty="0"/>
              <a:t>Stay tuned for the compilers lecture on how ML could be used to optimize the dataflow pattern for these cases.</a:t>
            </a:r>
          </a:p>
        </p:txBody>
      </p:sp>
    </p:spTree>
    <p:extLst>
      <p:ext uri="{BB962C8B-B14F-4D97-AF65-F5344CB8AC3E}">
        <p14:creationId xmlns:p14="http://schemas.microsoft.com/office/powerpoint/2010/main" val="290935418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155847"/>
            <a:ext cx="10801350" cy="1325563"/>
          </a:xfrm>
        </p:spPr>
        <p:txBody>
          <a:bodyPr>
            <a:normAutofit/>
          </a:bodyPr>
          <a:lstStyle/>
          <a:p>
            <a:r>
              <a:rPr lang="en-US" dirty="0" err="1"/>
              <a:t>Squeezelerator</a:t>
            </a:r>
            <a:r>
              <a:rPr lang="en-US" dirty="0"/>
              <a:t>: Hybrid WS/OS</a:t>
            </a:r>
            <a:br>
              <a:rPr lang="en-US" dirty="0"/>
            </a:br>
            <a:r>
              <a:rPr lang="en-US" dirty="0"/>
              <a:t>(Berkeley, Samsung)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7A8D934-1C15-4537-9D15-CC80C61A1FB4}"/>
              </a:ext>
            </a:extLst>
          </p:cNvPr>
          <p:cNvSpPr txBox="1">
            <a:spLocks/>
          </p:cNvSpPr>
          <p:nvPr/>
        </p:nvSpPr>
        <p:spPr>
          <a:xfrm>
            <a:off x="711649" y="1366346"/>
            <a:ext cx="11071653" cy="1615164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err="1"/>
              <a:t>Squeezelerator</a:t>
            </a:r>
            <a:r>
              <a:rPr lang="en-US" altLang="ko-KR" dirty="0"/>
              <a:t>: Supports hybrid WS and OS data flow: up to 6x reduction in energy over OS, WS</a:t>
            </a:r>
          </a:p>
          <a:p>
            <a:pPr lvl="1"/>
            <a:r>
              <a:rPr lang="en-US" altLang="ko-KR" dirty="0"/>
              <a:t>Determines execution flow statically based on trained weights (one time setup cost per network)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4310" y="2786938"/>
            <a:ext cx="3883702" cy="311919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8284" y="2879971"/>
            <a:ext cx="3838632" cy="302616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 flipH="1">
            <a:off x="7677542" y="2406162"/>
            <a:ext cx="24362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Output Stationary</a:t>
            </a:r>
          </a:p>
        </p:txBody>
      </p:sp>
      <p:sp>
        <p:nvSpPr>
          <p:cNvPr id="9" name="TextBox 8"/>
          <p:cNvSpPr txBox="1"/>
          <p:nvPr/>
        </p:nvSpPr>
        <p:spPr>
          <a:xfrm flipH="1">
            <a:off x="7565695" y="5750004"/>
            <a:ext cx="24362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Weight Stationary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1A2341F-8CC2-5C49-B36A-53D814D1724D}"/>
              </a:ext>
            </a:extLst>
          </p:cNvPr>
          <p:cNvSpPr/>
          <p:nvPr/>
        </p:nvSpPr>
        <p:spPr>
          <a:xfrm>
            <a:off x="159060" y="6376821"/>
            <a:ext cx="11588130" cy="400110"/>
          </a:xfrm>
          <a:prstGeom prst="rect">
            <a:avLst/>
          </a:prstGeom>
          <a:ln w="9525">
            <a:solidFill>
              <a:schemeClr val="tx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sz="1000" dirty="0"/>
              <a:t>Kwon, </a:t>
            </a:r>
            <a:r>
              <a:rPr lang="en-US" sz="1000" dirty="0" err="1"/>
              <a:t>Kiseok</a:t>
            </a:r>
            <a:r>
              <a:rPr lang="en-US" sz="1000" dirty="0"/>
              <a:t>, Alon Amid, Amir Gholami, </a:t>
            </a:r>
            <a:r>
              <a:rPr lang="en-US" sz="1000" dirty="0" err="1"/>
              <a:t>Bichen</a:t>
            </a:r>
            <a:r>
              <a:rPr lang="en-US" sz="1000" dirty="0"/>
              <a:t> Wu, </a:t>
            </a:r>
            <a:r>
              <a:rPr lang="en-US" sz="1000" dirty="0" err="1"/>
              <a:t>Krste</a:t>
            </a:r>
            <a:r>
              <a:rPr lang="en-US" sz="1000" dirty="0"/>
              <a:t> </a:t>
            </a:r>
            <a:r>
              <a:rPr lang="en-US" sz="1000" dirty="0" err="1"/>
              <a:t>Asanovic</a:t>
            </a:r>
            <a:r>
              <a:rPr lang="en-US" sz="1000" dirty="0"/>
              <a:t>, and Kurt Keutzer. "Co-design of deep neural nets and neural net accelerators for embedded vision applications." In </a:t>
            </a:r>
            <a:r>
              <a:rPr lang="en-US" sz="1000" i="1" dirty="0"/>
              <a:t>2018 55th ACM/ESDA/IEEE Design Automation Conference (DAC)</a:t>
            </a:r>
            <a:r>
              <a:rPr lang="en-US" sz="1000" dirty="0"/>
              <a:t>, pp. 1-6. IEEE, 2018.</a:t>
            </a:r>
          </a:p>
        </p:txBody>
      </p:sp>
    </p:spTree>
    <p:extLst>
      <p:ext uri="{BB962C8B-B14F-4D97-AF65-F5344CB8AC3E}">
        <p14:creationId xmlns:p14="http://schemas.microsoft.com/office/powerpoint/2010/main" val="59504455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52450" y="85949"/>
            <a:ext cx="10801350" cy="1325563"/>
          </a:xfrm>
        </p:spPr>
        <p:txBody>
          <a:bodyPr>
            <a:normAutofit/>
          </a:bodyPr>
          <a:lstStyle/>
          <a:p>
            <a:r>
              <a:rPr lang="en-US" altLang="ko-KR" dirty="0" err="1"/>
              <a:t>Squeezelerator</a:t>
            </a:r>
            <a:r>
              <a:rPr lang="en-US" altLang="ko-KR" dirty="0"/>
              <a:t>: Hybrid OS/WS</a:t>
            </a:r>
            <a:endParaRPr lang="ko-KR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E37139-8257-6A4D-B5E2-ABC230DDCA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8721" y="1074882"/>
            <a:ext cx="7415472" cy="470823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904510" y="1757875"/>
            <a:ext cx="3962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Up to 6x Speedup relative to other architectures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DB4A56-370C-B64C-88DE-9984A44F71C8}"/>
              </a:ext>
            </a:extLst>
          </p:cNvPr>
          <p:cNvSpPr/>
          <p:nvPr/>
        </p:nvSpPr>
        <p:spPr>
          <a:xfrm>
            <a:off x="159060" y="6064165"/>
            <a:ext cx="11588130" cy="707886"/>
          </a:xfrm>
          <a:prstGeom prst="rect">
            <a:avLst/>
          </a:prstGeom>
          <a:ln w="9525">
            <a:solidFill>
              <a:schemeClr val="tx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sz="1000" dirty="0"/>
              <a:t>Kwon, </a:t>
            </a:r>
            <a:r>
              <a:rPr lang="en-US" sz="1000" dirty="0" err="1"/>
              <a:t>Kiseok</a:t>
            </a:r>
            <a:r>
              <a:rPr lang="en-US" sz="1000" dirty="0"/>
              <a:t>, Alon Amid, Amir Gholami, </a:t>
            </a:r>
            <a:r>
              <a:rPr lang="en-US" sz="1000" dirty="0" err="1"/>
              <a:t>Bichen</a:t>
            </a:r>
            <a:r>
              <a:rPr lang="en-US" sz="1000" dirty="0"/>
              <a:t> Wu, </a:t>
            </a:r>
            <a:r>
              <a:rPr lang="en-US" sz="1000" dirty="0" err="1"/>
              <a:t>Krste</a:t>
            </a:r>
            <a:r>
              <a:rPr lang="en-US" sz="1000" dirty="0"/>
              <a:t> </a:t>
            </a:r>
            <a:r>
              <a:rPr lang="en-US" sz="1000" dirty="0" err="1"/>
              <a:t>Asanovic</a:t>
            </a:r>
            <a:r>
              <a:rPr lang="en-US" sz="1000" dirty="0"/>
              <a:t>, and Kurt Keutzer. "Co-design of deep neural nets and neural net accelerators for embedded vision applications." In </a:t>
            </a:r>
            <a:r>
              <a:rPr lang="en-US" sz="1000" i="1" dirty="0"/>
              <a:t>2018 55th ACM/ESDA/IEEE Design Automation Conference (DAC)</a:t>
            </a:r>
            <a:r>
              <a:rPr lang="en-US" sz="1000" dirty="0"/>
              <a:t>, pp. 1-6. IEEE, 2018.</a:t>
            </a:r>
          </a:p>
          <a:p>
            <a:r>
              <a:rPr lang="en-US" sz="1000" dirty="0">
                <a:sym typeface="Calibri"/>
              </a:rPr>
              <a:t>Gholami A, Kwon K, Wu B, Tai Z, Yue X, </a:t>
            </a:r>
            <a:r>
              <a:rPr lang="en-US" sz="1000" dirty="0" err="1">
                <a:sym typeface="Calibri"/>
              </a:rPr>
              <a:t>Jin</a:t>
            </a:r>
            <a:r>
              <a:rPr lang="en-US" sz="1000" dirty="0">
                <a:sym typeface="Calibri"/>
              </a:rPr>
              <a:t> P, Zhao S, Keutzer K. </a:t>
            </a:r>
            <a:r>
              <a:rPr lang="en-US" sz="1000" dirty="0" err="1">
                <a:sym typeface="Calibri"/>
              </a:rPr>
              <a:t>Squeezenext</a:t>
            </a:r>
            <a:r>
              <a:rPr lang="en-US" sz="1000" dirty="0">
                <a:sym typeface="Calibri"/>
              </a:rPr>
              <a:t>: Hardware-aware neural network design. In Proceedings of the IEEE Conference on Computer Vision and Pattern Recognition Workshops 2018 (pp. 1638-1647).</a:t>
            </a:r>
          </a:p>
        </p:txBody>
      </p:sp>
    </p:spTree>
    <p:extLst>
      <p:ext uri="{BB962C8B-B14F-4D97-AF65-F5344CB8AC3E}">
        <p14:creationId xmlns:p14="http://schemas.microsoft.com/office/powerpoint/2010/main" val="9054286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F3E9108-99E4-324B-919F-CE417FBE5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Evaluate HW Performance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48AD8EB-DA8F-D842-A61D-59538BA57D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FLOPs is not the same as wall clock time</a:t>
            </a:r>
          </a:p>
        </p:txBody>
      </p:sp>
    </p:spTree>
    <p:extLst>
      <p:ext uri="{BB962C8B-B14F-4D97-AF65-F5344CB8AC3E}">
        <p14:creationId xmlns:p14="http://schemas.microsoft.com/office/powerpoint/2010/main" val="37976292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2F851F-6848-FF42-AF50-BF84C5121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Williams Roofline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D87D1E-7AC1-6441-BD2E-45B89A657A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1593" y="1226292"/>
            <a:ext cx="7790482" cy="4943203"/>
          </a:xfrm>
        </p:spPr>
        <p:txBody>
          <a:bodyPr>
            <a:normAutofit/>
          </a:bodyPr>
          <a:lstStyle/>
          <a:p>
            <a:r>
              <a:rPr lang="en-US" sz="2400" dirty="0"/>
              <a:t>For decades programmers and architects did back-of-the-envelope calculations on compute vs communication at various levels of the memory hierarchy</a:t>
            </a:r>
          </a:p>
          <a:p>
            <a:pPr lvl="1"/>
            <a:r>
              <a:rPr lang="en-US" sz="2400" dirty="0"/>
              <a:t>Processor to register file</a:t>
            </a:r>
          </a:p>
          <a:p>
            <a:pPr lvl="1"/>
            <a:r>
              <a:rPr lang="en-US" sz="2400" dirty="0"/>
              <a:t>On-chip L1, L2 (L3?) caches</a:t>
            </a:r>
          </a:p>
          <a:p>
            <a:pPr lvl="1"/>
            <a:r>
              <a:rPr lang="en-US" sz="2400" dirty="0"/>
              <a:t>Off-chip DRAM</a:t>
            </a:r>
          </a:p>
          <a:p>
            <a:pPr lvl="1"/>
            <a:r>
              <a:rPr lang="en-US" sz="2400" dirty="0" err="1"/>
              <a:t>Interprocessor</a:t>
            </a:r>
            <a:r>
              <a:rPr lang="en-US" sz="2400" dirty="0"/>
              <a:t> communication</a:t>
            </a:r>
          </a:p>
          <a:p>
            <a:r>
              <a:rPr lang="en-US" sz="2400" dirty="0"/>
              <a:t>UC Berkeley grad student Sam Williams gave a simple model, known as the Roofline Model, for reasoning about these issues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2C24FA-FF11-834A-8D4D-A6710A8A4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12F75-E67D-3F4E-9BFB-3CCB81420A82}" type="slidenum">
              <a:rPr lang="en-US" smtClean="0"/>
              <a:t>45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9D84C29-3F76-8A4B-8AC3-78B4ACCB4786}"/>
              </a:ext>
            </a:extLst>
          </p:cNvPr>
          <p:cNvSpPr/>
          <p:nvPr/>
        </p:nvSpPr>
        <p:spPr>
          <a:xfrm>
            <a:off x="138115" y="6300578"/>
            <a:ext cx="9435376" cy="461665"/>
          </a:xfrm>
          <a:prstGeom prst="rect">
            <a:avLst/>
          </a:prstGeom>
          <a:ln w="9525">
            <a:solidFill>
              <a:schemeClr val="tx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sz="1200" dirty="0"/>
              <a:t>Williams, Samuel, Andrew Waterman, and David Patterson. </a:t>
            </a:r>
            <a:r>
              <a:rPr lang="en-US" sz="1200" i="1" dirty="0"/>
              <a:t>Roofline: An insightful visual performance model for floating-point programs and multicore architectures</a:t>
            </a:r>
            <a:r>
              <a:rPr lang="en-US" sz="1200" dirty="0"/>
              <a:t>. No. LBNL-2141E. Lawrence Berkeley National Lab.(LBNL), Berkeley, CA (United States), 2009.</a:t>
            </a:r>
          </a:p>
        </p:txBody>
      </p:sp>
      <p:pic>
        <p:nvPicPr>
          <p:cNvPr id="7" name="Content Placeholder 4" descr="Graphical user interface&#10;&#10;Description automatically generated">
            <a:extLst>
              <a:ext uri="{FF2B5EF4-FFF2-40B4-BE49-F238E27FC236}">
                <a16:creationId xmlns:a16="http://schemas.microsoft.com/office/drawing/2014/main" id="{18178090-D4ED-854E-B780-4EC8628C62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893" t="13760"/>
          <a:stretch/>
        </p:blipFill>
        <p:spPr>
          <a:xfrm>
            <a:off x="8725546" y="1513791"/>
            <a:ext cx="3278211" cy="3830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22177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Roofline Model: y-axis</a:t>
            </a:r>
            <a:endParaRPr lang="en-US" altLang="en-US" sz="1600" dirty="0"/>
          </a:p>
        </p:txBody>
      </p:sp>
      <p:sp>
        <p:nvSpPr>
          <p:cNvPr id="803843" name="Line 3"/>
          <p:cNvSpPr>
            <a:spLocks noChangeShapeType="1"/>
          </p:cNvSpPr>
          <p:nvPr/>
        </p:nvSpPr>
        <p:spPr bwMode="auto">
          <a:xfrm flipV="1">
            <a:off x="3349625" y="1379538"/>
            <a:ext cx="0" cy="4570412"/>
          </a:xfrm>
          <a:prstGeom prst="line">
            <a:avLst/>
          </a:prstGeom>
          <a:noFill/>
          <a:ln w="9525">
            <a:solidFill>
              <a:srgbClr val="E6E6E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03844" name="Line 4"/>
          <p:cNvSpPr>
            <a:spLocks noChangeShapeType="1"/>
          </p:cNvSpPr>
          <p:nvPr/>
        </p:nvSpPr>
        <p:spPr bwMode="auto">
          <a:xfrm flipV="1">
            <a:off x="3959225" y="1379538"/>
            <a:ext cx="0" cy="4570412"/>
          </a:xfrm>
          <a:prstGeom prst="line">
            <a:avLst/>
          </a:prstGeom>
          <a:noFill/>
          <a:ln w="9525">
            <a:solidFill>
              <a:srgbClr val="E6E6E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03845" name="Line 5"/>
          <p:cNvSpPr>
            <a:spLocks noChangeShapeType="1"/>
          </p:cNvSpPr>
          <p:nvPr/>
        </p:nvSpPr>
        <p:spPr bwMode="auto">
          <a:xfrm flipV="1">
            <a:off x="4567238" y="1379538"/>
            <a:ext cx="0" cy="4570412"/>
          </a:xfrm>
          <a:prstGeom prst="line">
            <a:avLst/>
          </a:prstGeom>
          <a:noFill/>
          <a:ln w="9525">
            <a:solidFill>
              <a:srgbClr val="E6E6E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03846" name="Line 6"/>
          <p:cNvSpPr>
            <a:spLocks noChangeShapeType="1"/>
          </p:cNvSpPr>
          <p:nvPr/>
        </p:nvSpPr>
        <p:spPr bwMode="auto">
          <a:xfrm flipV="1">
            <a:off x="5176838" y="1379538"/>
            <a:ext cx="0" cy="4570412"/>
          </a:xfrm>
          <a:prstGeom prst="line">
            <a:avLst/>
          </a:prstGeom>
          <a:noFill/>
          <a:ln w="9525">
            <a:solidFill>
              <a:srgbClr val="E6E6E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03847" name="Line 7"/>
          <p:cNvSpPr>
            <a:spLocks noChangeShapeType="1"/>
          </p:cNvSpPr>
          <p:nvPr/>
        </p:nvSpPr>
        <p:spPr bwMode="auto">
          <a:xfrm flipV="1">
            <a:off x="5784850" y="1379538"/>
            <a:ext cx="0" cy="4570412"/>
          </a:xfrm>
          <a:prstGeom prst="line">
            <a:avLst/>
          </a:prstGeom>
          <a:noFill/>
          <a:ln w="9525">
            <a:solidFill>
              <a:srgbClr val="E6E6E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03848" name="Line 8"/>
          <p:cNvSpPr>
            <a:spLocks noChangeShapeType="1"/>
          </p:cNvSpPr>
          <p:nvPr/>
        </p:nvSpPr>
        <p:spPr bwMode="auto">
          <a:xfrm flipV="1">
            <a:off x="6394450" y="1373188"/>
            <a:ext cx="0" cy="4570412"/>
          </a:xfrm>
          <a:prstGeom prst="line">
            <a:avLst/>
          </a:prstGeom>
          <a:noFill/>
          <a:ln w="9525">
            <a:solidFill>
              <a:srgbClr val="E6E6E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03849" name="Line 9"/>
          <p:cNvSpPr>
            <a:spLocks noChangeShapeType="1"/>
          </p:cNvSpPr>
          <p:nvPr/>
        </p:nvSpPr>
        <p:spPr bwMode="auto">
          <a:xfrm flipV="1">
            <a:off x="7002463" y="1373188"/>
            <a:ext cx="0" cy="4570412"/>
          </a:xfrm>
          <a:prstGeom prst="line">
            <a:avLst/>
          </a:prstGeom>
          <a:noFill/>
          <a:ln w="9525">
            <a:solidFill>
              <a:srgbClr val="E6E6E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03850" name="Line 10"/>
          <p:cNvSpPr>
            <a:spLocks noChangeShapeType="1"/>
          </p:cNvSpPr>
          <p:nvPr/>
        </p:nvSpPr>
        <p:spPr bwMode="auto">
          <a:xfrm flipH="1" flipV="1">
            <a:off x="2741613" y="5334000"/>
            <a:ext cx="4565650" cy="0"/>
          </a:xfrm>
          <a:prstGeom prst="line">
            <a:avLst/>
          </a:prstGeom>
          <a:noFill/>
          <a:ln w="9525">
            <a:solidFill>
              <a:srgbClr val="E6E6E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03851" name="Line 11"/>
          <p:cNvSpPr>
            <a:spLocks noChangeShapeType="1"/>
          </p:cNvSpPr>
          <p:nvPr/>
        </p:nvSpPr>
        <p:spPr bwMode="auto">
          <a:xfrm flipH="1" flipV="1">
            <a:off x="2741613" y="4724400"/>
            <a:ext cx="4565650" cy="0"/>
          </a:xfrm>
          <a:prstGeom prst="line">
            <a:avLst/>
          </a:prstGeom>
          <a:noFill/>
          <a:ln w="9525">
            <a:solidFill>
              <a:srgbClr val="E6E6E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03852" name="Line 12"/>
          <p:cNvSpPr>
            <a:spLocks noChangeShapeType="1"/>
          </p:cNvSpPr>
          <p:nvPr/>
        </p:nvSpPr>
        <p:spPr bwMode="auto">
          <a:xfrm flipH="1" flipV="1">
            <a:off x="2741613" y="4116388"/>
            <a:ext cx="4565650" cy="0"/>
          </a:xfrm>
          <a:prstGeom prst="line">
            <a:avLst/>
          </a:prstGeom>
          <a:noFill/>
          <a:ln w="9525">
            <a:solidFill>
              <a:srgbClr val="E6E6E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03853" name="Line 13"/>
          <p:cNvSpPr>
            <a:spLocks noChangeShapeType="1"/>
          </p:cNvSpPr>
          <p:nvPr/>
        </p:nvSpPr>
        <p:spPr bwMode="auto">
          <a:xfrm flipH="1" flipV="1">
            <a:off x="2741613" y="3506788"/>
            <a:ext cx="4565650" cy="0"/>
          </a:xfrm>
          <a:prstGeom prst="line">
            <a:avLst/>
          </a:prstGeom>
          <a:noFill/>
          <a:ln w="9525">
            <a:solidFill>
              <a:srgbClr val="E6E6E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03854" name="Line 14"/>
          <p:cNvSpPr>
            <a:spLocks noChangeShapeType="1"/>
          </p:cNvSpPr>
          <p:nvPr/>
        </p:nvSpPr>
        <p:spPr bwMode="auto">
          <a:xfrm flipH="1" flipV="1">
            <a:off x="2741613" y="2897188"/>
            <a:ext cx="4565650" cy="0"/>
          </a:xfrm>
          <a:prstGeom prst="line">
            <a:avLst/>
          </a:prstGeom>
          <a:noFill/>
          <a:ln w="9525">
            <a:solidFill>
              <a:srgbClr val="E6E6E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03855" name="Line 15"/>
          <p:cNvSpPr>
            <a:spLocks noChangeShapeType="1"/>
          </p:cNvSpPr>
          <p:nvPr/>
        </p:nvSpPr>
        <p:spPr bwMode="auto">
          <a:xfrm flipH="1" flipV="1">
            <a:off x="2741613" y="2287588"/>
            <a:ext cx="4565650" cy="0"/>
          </a:xfrm>
          <a:prstGeom prst="line">
            <a:avLst/>
          </a:prstGeom>
          <a:noFill/>
          <a:ln w="9525">
            <a:solidFill>
              <a:srgbClr val="E6E6E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03856" name="Line 16"/>
          <p:cNvSpPr>
            <a:spLocks noChangeShapeType="1"/>
          </p:cNvSpPr>
          <p:nvPr/>
        </p:nvSpPr>
        <p:spPr bwMode="auto">
          <a:xfrm flipH="1" flipV="1">
            <a:off x="2741613" y="1677988"/>
            <a:ext cx="4565650" cy="0"/>
          </a:xfrm>
          <a:prstGeom prst="line">
            <a:avLst/>
          </a:prstGeom>
          <a:noFill/>
          <a:ln w="9525">
            <a:solidFill>
              <a:srgbClr val="E6E6E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03857" name="Text Box 17"/>
          <p:cNvSpPr txBox="1">
            <a:spLocks noChangeArrowheads="1"/>
          </p:cNvSpPr>
          <p:nvPr/>
        </p:nvSpPr>
        <p:spPr bwMode="auto">
          <a:xfrm>
            <a:off x="1549401" y="5029200"/>
            <a:ext cx="912813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r"/>
            <a:r>
              <a:rPr lang="en-US" altLang="en-US" sz="1600"/>
              <a:t>2</a:t>
            </a:r>
          </a:p>
        </p:txBody>
      </p:sp>
      <p:sp>
        <p:nvSpPr>
          <p:cNvPr id="803859" name="Line 19"/>
          <p:cNvSpPr>
            <a:spLocks noChangeShapeType="1"/>
          </p:cNvSpPr>
          <p:nvPr/>
        </p:nvSpPr>
        <p:spPr bwMode="auto">
          <a:xfrm>
            <a:off x="2741613" y="5949950"/>
            <a:ext cx="456565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03861" name="Text Box 21"/>
          <p:cNvSpPr txBox="1">
            <a:spLocks noChangeArrowheads="1"/>
          </p:cNvSpPr>
          <p:nvPr/>
        </p:nvSpPr>
        <p:spPr bwMode="auto">
          <a:xfrm rot="16200000">
            <a:off x="-453232" y="3348832"/>
            <a:ext cx="4564063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en-US" altLang="en-US" sz="3200"/>
              <a:t>attainable Gflop/s</a:t>
            </a:r>
          </a:p>
        </p:txBody>
      </p:sp>
      <p:sp>
        <p:nvSpPr>
          <p:cNvPr id="803862" name="Text Box 22"/>
          <p:cNvSpPr txBox="1">
            <a:spLocks noChangeArrowheads="1"/>
          </p:cNvSpPr>
          <p:nvPr/>
        </p:nvSpPr>
        <p:spPr bwMode="auto">
          <a:xfrm>
            <a:off x="1549401" y="4419600"/>
            <a:ext cx="912813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r"/>
            <a:r>
              <a:rPr lang="en-US" altLang="en-US" sz="1600"/>
              <a:t>4</a:t>
            </a:r>
          </a:p>
        </p:txBody>
      </p:sp>
      <p:sp>
        <p:nvSpPr>
          <p:cNvPr id="803863" name="Text Box 23"/>
          <p:cNvSpPr txBox="1">
            <a:spLocks noChangeArrowheads="1"/>
          </p:cNvSpPr>
          <p:nvPr/>
        </p:nvSpPr>
        <p:spPr bwMode="auto">
          <a:xfrm>
            <a:off x="1549401" y="3811588"/>
            <a:ext cx="912813" cy="608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r"/>
            <a:r>
              <a:rPr lang="en-US" altLang="en-US" sz="1600"/>
              <a:t>8</a:t>
            </a:r>
          </a:p>
        </p:txBody>
      </p:sp>
      <p:sp>
        <p:nvSpPr>
          <p:cNvPr id="803864" name="Text Box 24"/>
          <p:cNvSpPr txBox="1">
            <a:spLocks noChangeArrowheads="1"/>
          </p:cNvSpPr>
          <p:nvPr/>
        </p:nvSpPr>
        <p:spPr bwMode="auto">
          <a:xfrm>
            <a:off x="1549401" y="3201988"/>
            <a:ext cx="912813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r"/>
            <a:r>
              <a:rPr lang="en-US" altLang="en-US" sz="1600"/>
              <a:t>16</a:t>
            </a:r>
          </a:p>
        </p:txBody>
      </p:sp>
      <p:sp>
        <p:nvSpPr>
          <p:cNvPr id="803865" name="Text Box 25"/>
          <p:cNvSpPr txBox="1">
            <a:spLocks noChangeArrowheads="1"/>
          </p:cNvSpPr>
          <p:nvPr/>
        </p:nvSpPr>
        <p:spPr bwMode="auto">
          <a:xfrm>
            <a:off x="1549401" y="2592388"/>
            <a:ext cx="912813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r"/>
            <a:r>
              <a:rPr lang="en-US" altLang="en-US" sz="1600"/>
              <a:t>32</a:t>
            </a:r>
          </a:p>
        </p:txBody>
      </p:sp>
      <p:sp>
        <p:nvSpPr>
          <p:cNvPr id="803866" name="Text Box 26"/>
          <p:cNvSpPr txBox="1">
            <a:spLocks noChangeArrowheads="1"/>
          </p:cNvSpPr>
          <p:nvPr/>
        </p:nvSpPr>
        <p:spPr bwMode="auto">
          <a:xfrm>
            <a:off x="1549401" y="1982788"/>
            <a:ext cx="912813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r"/>
            <a:r>
              <a:rPr lang="en-US" altLang="en-US" sz="1600"/>
              <a:t>64</a:t>
            </a:r>
          </a:p>
        </p:txBody>
      </p:sp>
      <p:sp>
        <p:nvSpPr>
          <p:cNvPr id="803867" name="Text Box 27"/>
          <p:cNvSpPr txBox="1">
            <a:spLocks noChangeArrowheads="1"/>
          </p:cNvSpPr>
          <p:nvPr/>
        </p:nvSpPr>
        <p:spPr bwMode="auto">
          <a:xfrm>
            <a:off x="1549401" y="1373188"/>
            <a:ext cx="912813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r"/>
            <a:r>
              <a:rPr lang="en-US" altLang="en-US" sz="1600"/>
              <a:t>128</a:t>
            </a:r>
          </a:p>
        </p:txBody>
      </p:sp>
      <p:sp>
        <p:nvSpPr>
          <p:cNvPr id="803875" name="Line 35"/>
          <p:cNvSpPr>
            <a:spLocks noChangeShapeType="1"/>
          </p:cNvSpPr>
          <p:nvPr/>
        </p:nvSpPr>
        <p:spPr bwMode="auto">
          <a:xfrm flipV="1">
            <a:off x="2741613" y="1379538"/>
            <a:ext cx="0" cy="4570412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stealth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03876" name="Text Box 36"/>
          <p:cNvSpPr txBox="1">
            <a:spLocks noChangeArrowheads="1"/>
          </p:cNvSpPr>
          <p:nvPr/>
        </p:nvSpPr>
        <p:spPr bwMode="auto">
          <a:xfrm>
            <a:off x="1524001" y="5638800"/>
            <a:ext cx="912813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r"/>
            <a:r>
              <a:rPr lang="en-US" altLang="en-US" sz="1600"/>
              <a:t>1</a:t>
            </a:r>
          </a:p>
        </p:txBody>
      </p:sp>
      <p:grpSp>
        <p:nvGrpSpPr>
          <p:cNvPr id="803891" name="Group 51"/>
          <p:cNvGrpSpPr>
            <a:grpSpLocks/>
          </p:cNvGrpSpPr>
          <p:nvPr/>
        </p:nvGrpSpPr>
        <p:grpSpPr bwMode="auto">
          <a:xfrm>
            <a:off x="2741613" y="2132013"/>
            <a:ext cx="4260850" cy="385762"/>
            <a:chOff x="2685" y="1343"/>
            <a:chExt cx="766" cy="243"/>
          </a:xfrm>
        </p:grpSpPr>
        <p:sp>
          <p:nvSpPr>
            <p:cNvPr id="803884" name="Rectangle 44"/>
            <p:cNvSpPr>
              <a:spLocks noChangeArrowheads="1"/>
            </p:cNvSpPr>
            <p:nvPr/>
          </p:nvSpPr>
          <p:spPr bwMode="auto">
            <a:xfrm>
              <a:off x="2688" y="1487"/>
              <a:ext cx="763" cy="99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3881" name="Line 41"/>
            <p:cNvSpPr>
              <a:spLocks noChangeShapeType="1"/>
            </p:cNvSpPr>
            <p:nvPr/>
          </p:nvSpPr>
          <p:spPr bwMode="auto">
            <a:xfrm flipH="1" flipV="1">
              <a:off x="2685" y="1487"/>
              <a:ext cx="766" cy="1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3885" name="Text Box 45"/>
            <p:cNvSpPr txBox="1">
              <a:spLocks noChangeArrowheads="1"/>
            </p:cNvSpPr>
            <p:nvPr/>
          </p:nvSpPr>
          <p:spPr bwMode="auto">
            <a:xfrm>
              <a:off x="2688" y="1343"/>
              <a:ext cx="763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/>
            <a:lstStyle/>
            <a:p>
              <a:pPr algn="ctr"/>
              <a:r>
                <a:rPr lang="en-US" altLang="en-US" sz="1200">
                  <a:solidFill>
                    <a:srgbClr val="0000FF"/>
                  </a:solidFill>
                </a:rPr>
                <a:t>Peak flops</a:t>
              </a:r>
            </a:p>
          </p:txBody>
        </p:sp>
      </p:grpSp>
      <p:sp>
        <p:nvSpPr>
          <p:cNvPr id="803892" name="Rectangle 52"/>
          <p:cNvSpPr>
            <a:spLocks noChangeArrowheads="1"/>
          </p:cNvSpPr>
          <p:nvPr/>
        </p:nvSpPr>
        <p:spPr bwMode="auto">
          <a:xfrm>
            <a:off x="7467601" y="1141413"/>
            <a:ext cx="3771897" cy="2667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342900" indent="-342900">
              <a:spcBef>
                <a:spcPct val="20000"/>
              </a:spcBef>
              <a:buClr>
                <a:srgbClr val="000080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l" eaLnBrk="1" hangingPunct="1"/>
            <a:r>
              <a:rPr lang="en-US" altLang="en-US" sz="2400" dirty="0"/>
              <a:t>The y-axis describes the attained performance</a:t>
            </a:r>
          </a:p>
          <a:p>
            <a:pPr algn="l" eaLnBrk="1" hangingPunct="1"/>
            <a:r>
              <a:rPr lang="en-US" altLang="en-US" sz="2400" dirty="0"/>
              <a:t>It’s easy to add the “peak performance” as an upper bound</a:t>
            </a:r>
          </a:p>
          <a:p>
            <a:pPr eaLnBrk="1" hangingPunct="1"/>
            <a:endParaRPr lang="en-US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63789038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Roofline Model: x-axis</a:t>
            </a:r>
            <a:endParaRPr lang="en-US" altLang="en-US" sz="1600" dirty="0"/>
          </a:p>
        </p:txBody>
      </p:sp>
      <p:sp>
        <p:nvSpPr>
          <p:cNvPr id="808963" name="Line 3"/>
          <p:cNvSpPr>
            <a:spLocks noChangeShapeType="1"/>
          </p:cNvSpPr>
          <p:nvPr/>
        </p:nvSpPr>
        <p:spPr bwMode="auto">
          <a:xfrm flipV="1">
            <a:off x="3349625" y="1379538"/>
            <a:ext cx="0" cy="4570412"/>
          </a:xfrm>
          <a:prstGeom prst="line">
            <a:avLst/>
          </a:prstGeom>
          <a:noFill/>
          <a:ln w="9525">
            <a:solidFill>
              <a:srgbClr val="E6E6E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08964" name="Line 4"/>
          <p:cNvSpPr>
            <a:spLocks noChangeShapeType="1"/>
          </p:cNvSpPr>
          <p:nvPr/>
        </p:nvSpPr>
        <p:spPr bwMode="auto">
          <a:xfrm flipV="1">
            <a:off x="3959225" y="1379538"/>
            <a:ext cx="0" cy="4570412"/>
          </a:xfrm>
          <a:prstGeom prst="line">
            <a:avLst/>
          </a:prstGeom>
          <a:noFill/>
          <a:ln w="9525">
            <a:solidFill>
              <a:srgbClr val="E6E6E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08965" name="Line 5"/>
          <p:cNvSpPr>
            <a:spLocks noChangeShapeType="1"/>
          </p:cNvSpPr>
          <p:nvPr/>
        </p:nvSpPr>
        <p:spPr bwMode="auto">
          <a:xfrm flipV="1">
            <a:off x="4567238" y="1379538"/>
            <a:ext cx="0" cy="4570412"/>
          </a:xfrm>
          <a:prstGeom prst="line">
            <a:avLst/>
          </a:prstGeom>
          <a:noFill/>
          <a:ln w="9525">
            <a:solidFill>
              <a:srgbClr val="E6E6E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08966" name="Line 6"/>
          <p:cNvSpPr>
            <a:spLocks noChangeShapeType="1"/>
          </p:cNvSpPr>
          <p:nvPr/>
        </p:nvSpPr>
        <p:spPr bwMode="auto">
          <a:xfrm flipV="1">
            <a:off x="5176838" y="1379538"/>
            <a:ext cx="0" cy="4570412"/>
          </a:xfrm>
          <a:prstGeom prst="line">
            <a:avLst/>
          </a:prstGeom>
          <a:noFill/>
          <a:ln w="9525">
            <a:solidFill>
              <a:srgbClr val="E6E6E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08967" name="Line 7"/>
          <p:cNvSpPr>
            <a:spLocks noChangeShapeType="1"/>
          </p:cNvSpPr>
          <p:nvPr/>
        </p:nvSpPr>
        <p:spPr bwMode="auto">
          <a:xfrm flipV="1">
            <a:off x="5784850" y="1379538"/>
            <a:ext cx="0" cy="4570412"/>
          </a:xfrm>
          <a:prstGeom prst="line">
            <a:avLst/>
          </a:prstGeom>
          <a:noFill/>
          <a:ln w="9525">
            <a:solidFill>
              <a:srgbClr val="E6E6E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08968" name="Line 8"/>
          <p:cNvSpPr>
            <a:spLocks noChangeShapeType="1"/>
          </p:cNvSpPr>
          <p:nvPr/>
        </p:nvSpPr>
        <p:spPr bwMode="auto">
          <a:xfrm flipV="1">
            <a:off x="6394450" y="1373188"/>
            <a:ext cx="0" cy="4570412"/>
          </a:xfrm>
          <a:prstGeom prst="line">
            <a:avLst/>
          </a:prstGeom>
          <a:noFill/>
          <a:ln w="9525">
            <a:solidFill>
              <a:srgbClr val="E6E6E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08969" name="Line 9"/>
          <p:cNvSpPr>
            <a:spLocks noChangeShapeType="1"/>
          </p:cNvSpPr>
          <p:nvPr/>
        </p:nvSpPr>
        <p:spPr bwMode="auto">
          <a:xfrm flipV="1">
            <a:off x="7002463" y="1373188"/>
            <a:ext cx="0" cy="4570412"/>
          </a:xfrm>
          <a:prstGeom prst="line">
            <a:avLst/>
          </a:prstGeom>
          <a:noFill/>
          <a:ln w="9525">
            <a:solidFill>
              <a:srgbClr val="E6E6E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08970" name="Line 10"/>
          <p:cNvSpPr>
            <a:spLocks noChangeShapeType="1"/>
          </p:cNvSpPr>
          <p:nvPr/>
        </p:nvSpPr>
        <p:spPr bwMode="auto">
          <a:xfrm flipH="1" flipV="1">
            <a:off x="2741613" y="5334000"/>
            <a:ext cx="4565650" cy="0"/>
          </a:xfrm>
          <a:prstGeom prst="line">
            <a:avLst/>
          </a:prstGeom>
          <a:noFill/>
          <a:ln w="9525">
            <a:solidFill>
              <a:srgbClr val="E6E6E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08971" name="Line 11"/>
          <p:cNvSpPr>
            <a:spLocks noChangeShapeType="1"/>
          </p:cNvSpPr>
          <p:nvPr/>
        </p:nvSpPr>
        <p:spPr bwMode="auto">
          <a:xfrm flipH="1" flipV="1">
            <a:off x="2741613" y="4724400"/>
            <a:ext cx="4565650" cy="0"/>
          </a:xfrm>
          <a:prstGeom prst="line">
            <a:avLst/>
          </a:prstGeom>
          <a:noFill/>
          <a:ln w="9525">
            <a:solidFill>
              <a:srgbClr val="E6E6E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08972" name="Line 12"/>
          <p:cNvSpPr>
            <a:spLocks noChangeShapeType="1"/>
          </p:cNvSpPr>
          <p:nvPr/>
        </p:nvSpPr>
        <p:spPr bwMode="auto">
          <a:xfrm flipH="1" flipV="1">
            <a:off x="2741613" y="4116388"/>
            <a:ext cx="4565650" cy="0"/>
          </a:xfrm>
          <a:prstGeom prst="line">
            <a:avLst/>
          </a:prstGeom>
          <a:noFill/>
          <a:ln w="9525">
            <a:solidFill>
              <a:srgbClr val="E6E6E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08973" name="Line 13"/>
          <p:cNvSpPr>
            <a:spLocks noChangeShapeType="1"/>
          </p:cNvSpPr>
          <p:nvPr/>
        </p:nvSpPr>
        <p:spPr bwMode="auto">
          <a:xfrm flipH="1" flipV="1">
            <a:off x="2741613" y="3506788"/>
            <a:ext cx="4565650" cy="0"/>
          </a:xfrm>
          <a:prstGeom prst="line">
            <a:avLst/>
          </a:prstGeom>
          <a:noFill/>
          <a:ln w="9525">
            <a:solidFill>
              <a:srgbClr val="E6E6E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08974" name="Line 14"/>
          <p:cNvSpPr>
            <a:spLocks noChangeShapeType="1"/>
          </p:cNvSpPr>
          <p:nvPr/>
        </p:nvSpPr>
        <p:spPr bwMode="auto">
          <a:xfrm flipH="1" flipV="1">
            <a:off x="2741613" y="2897188"/>
            <a:ext cx="4565650" cy="0"/>
          </a:xfrm>
          <a:prstGeom prst="line">
            <a:avLst/>
          </a:prstGeom>
          <a:noFill/>
          <a:ln w="9525">
            <a:solidFill>
              <a:srgbClr val="E6E6E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08975" name="Line 15"/>
          <p:cNvSpPr>
            <a:spLocks noChangeShapeType="1"/>
          </p:cNvSpPr>
          <p:nvPr/>
        </p:nvSpPr>
        <p:spPr bwMode="auto">
          <a:xfrm flipH="1" flipV="1">
            <a:off x="2741613" y="2287588"/>
            <a:ext cx="4565650" cy="0"/>
          </a:xfrm>
          <a:prstGeom prst="line">
            <a:avLst/>
          </a:prstGeom>
          <a:noFill/>
          <a:ln w="9525">
            <a:solidFill>
              <a:srgbClr val="E6E6E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08976" name="Line 16"/>
          <p:cNvSpPr>
            <a:spLocks noChangeShapeType="1"/>
          </p:cNvSpPr>
          <p:nvPr/>
        </p:nvSpPr>
        <p:spPr bwMode="auto">
          <a:xfrm flipH="1" flipV="1">
            <a:off x="2741613" y="1677988"/>
            <a:ext cx="4565650" cy="0"/>
          </a:xfrm>
          <a:prstGeom prst="line">
            <a:avLst/>
          </a:prstGeom>
          <a:noFill/>
          <a:ln w="9525">
            <a:solidFill>
              <a:srgbClr val="E6E6E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08977" name="Text Box 17"/>
          <p:cNvSpPr txBox="1">
            <a:spLocks noChangeArrowheads="1"/>
          </p:cNvSpPr>
          <p:nvPr/>
        </p:nvSpPr>
        <p:spPr bwMode="auto">
          <a:xfrm>
            <a:off x="1549401" y="5029200"/>
            <a:ext cx="912813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r"/>
            <a:r>
              <a:rPr lang="en-US" altLang="en-US" sz="1600"/>
              <a:t>2</a:t>
            </a:r>
          </a:p>
        </p:txBody>
      </p:sp>
      <p:sp>
        <p:nvSpPr>
          <p:cNvPr id="808978" name="Text Box 18"/>
          <p:cNvSpPr txBox="1">
            <a:spLocks noChangeArrowheads="1"/>
          </p:cNvSpPr>
          <p:nvPr/>
        </p:nvSpPr>
        <p:spPr bwMode="auto">
          <a:xfrm>
            <a:off x="2436813" y="5943600"/>
            <a:ext cx="620712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en-US" altLang="en-US" sz="1600" baseline="30000"/>
              <a:t>1</a:t>
            </a:r>
            <a:r>
              <a:rPr lang="en-US" altLang="en-US" sz="1600"/>
              <a:t>/</a:t>
            </a:r>
            <a:r>
              <a:rPr lang="en-US" altLang="en-US" sz="1600" baseline="-25000"/>
              <a:t>8</a:t>
            </a:r>
            <a:endParaRPr lang="en-US" altLang="en-US" sz="1600"/>
          </a:p>
        </p:txBody>
      </p:sp>
      <p:sp>
        <p:nvSpPr>
          <p:cNvPr id="808979" name="Line 19"/>
          <p:cNvSpPr>
            <a:spLocks noChangeShapeType="1"/>
          </p:cNvSpPr>
          <p:nvPr/>
        </p:nvSpPr>
        <p:spPr bwMode="auto">
          <a:xfrm>
            <a:off x="2741613" y="5943600"/>
            <a:ext cx="456565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stealth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08980" name="Text Box 20"/>
          <p:cNvSpPr txBox="1">
            <a:spLocks noChangeArrowheads="1"/>
          </p:cNvSpPr>
          <p:nvPr/>
        </p:nvSpPr>
        <p:spPr bwMode="auto">
          <a:xfrm>
            <a:off x="5953125" y="6458680"/>
            <a:ext cx="3957637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en-US" altLang="en-US" sz="2400" dirty="0"/>
              <a:t>Flops/Byte</a:t>
            </a:r>
          </a:p>
        </p:txBody>
      </p:sp>
      <p:sp>
        <p:nvSpPr>
          <p:cNvPr id="808981" name="Text Box 21"/>
          <p:cNvSpPr txBox="1">
            <a:spLocks noChangeArrowheads="1"/>
          </p:cNvSpPr>
          <p:nvPr/>
        </p:nvSpPr>
        <p:spPr bwMode="auto">
          <a:xfrm rot="16200000">
            <a:off x="-453232" y="3348832"/>
            <a:ext cx="4564063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en-US" altLang="en-US" sz="3200"/>
              <a:t>attainable Gflop/s</a:t>
            </a:r>
          </a:p>
        </p:txBody>
      </p:sp>
      <p:sp>
        <p:nvSpPr>
          <p:cNvPr id="808982" name="Text Box 22"/>
          <p:cNvSpPr txBox="1">
            <a:spLocks noChangeArrowheads="1"/>
          </p:cNvSpPr>
          <p:nvPr/>
        </p:nvSpPr>
        <p:spPr bwMode="auto">
          <a:xfrm>
            <a:off x="1549401" y="4419600"/>
            <a:ext cx="912813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r"/>
            <a:r>
              <a:rPr lang="en-US" altLang="en-US" sz="1600"/>
              <a:t>4</a:t>
            </a:r>
          </a:p>
        </p:txBody>
      </p:sp>
      <p:sp>
        <p:nvSpPr>
          <p:cNvPr id="808983" name="Text Box 23"/>
          <p:cNvSpPr txBox="1">
            <a:spLocks noChangeArrowheads="1"/>
          </p:cNvSpPr>
          <p:nvPr/>
        </p:nvSpPr>
        <p:spPr bwMode="auto">
          <a:xfrm>
            <a:off x="1549401" y="3811588"/>
            <a:ext cx="912813" cy="608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r"/>
            <a:r>
              <a:rPr lang="en-US" altLang="en-US" sz="1600"/>
              <a:t>8</a:t>
            </a:r>
          </a:p>
        </p:txBody>
      </p:sp>
      <p:sp>
        <p:nvSpPr>
          <p:cNvPr id="808984" name="Text Box 24"/>
          <p:cNvSpPr txBox="1">
            <a:spLocks noChangeArrowheads="1"/>
          </p:cNvSpPr>
          <p:nvPr/>
        </p:nvSpPr>
        <p:spPr bwMode="auto">
          <a:xfrm>
            <a:off x="1549401" y="3201988"/>
            <a:ext cx="912813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r"/>
            <a:r>
              <a:rPr lang="en-US" altLang="en-US" sz="1600"/>
              <a:t>16</a:t>
            </a:r>
          </a:p>
        </p:txBody>
      </p:sp>
      <p:sp>
        <p:nvSpPr>
          <p:cNvPr id="808985" name="Text Box 25"/>
          <p:cNvSpPr txBox="1">
            <a:spLocks noChangeArrowheads="1"/>
          </p:cNvSpPr>
          <p:nvPr/>
        </p:nvSpPr>
        <p:spPr bwMode="auto">
          <a:xfrm>
            <a:off x="1549401" y="2592388"/>
            <a:ext cx="912813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r"/>
            <a:r>
              <a:rPr lang="en-US" altLang="en-US" sz="1600"/>
              <a:t>32</a:t>
            </a:r>
          </a:p>
        </p:txBody>
      </p:sp>
      <p:sp>
        <p:nvSpPr>
          <p:cNvPr id="808986" name="Text Box 26"/>
          <p:cNvSpPr txBox="1">
            <a:spLocks noChangeArrowheads="1"/>
          </p:cNvSpPr>
          <p:nvPr/>
        </p:nvSpPr>
        <p:spPr bwMode="auto">
          <a:xfrm>
            <a:off x="1549401" y="1982788"/>
            <a:ext cx="912813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r"/>
            <a:r>
              <a:rPr lang="en-US" altLang="en-US" sz="1600"/>
              <a:t>64</a:t>
            </a:r>
          </a:p>
        </p:txBody>
      </p:sp>
      <p:sp>
        <p:nvSpPr>
          <p:cNvPr id="808987" name="Text Box 27"/>
          <p:cNvSpPr txBox="1">
            <a:spLocks noChangeArrowheads="1"/>
          </p:cNvSpPr>
          <p:nvPr/>
        </p:nvSpPr>
        <p:spPr bwMode="auto">
          <a:xfrm>
            <a:off x="1549401" y="1373188"/>
            <a:ext cx="912813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r"/>
            <a:r>
              <a:rPr lang="en-US" altLang="en-US" sz="1600"/>
              <a:t>128</a:t>
            </a:r>
          </a:p>
        </p:txBody>
      </p:sp>
      <p:sp>
        <p:nvSpPr>
          <p:cNvPr id="808988" name="Text Box 28"/>
          <p:cNvSpPr txBox="1">
            <a:spLocks noChangeArrowheads="1"/>
          </p:cNvSpPr>
          <p:nvPr/>
        </p:nvSpPr>
        <p:spPr bwMode="auto">
          <a:xfrm>
            <a:off x="3033713" y="5943600"/>
            <a:ext cx="620712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en-US" altLang="en-US" sz="1600" baseline="30000"/>
              <a:t>1</a:t>
            </a:r>
            <a:r>
              <a:rPr lang="en-US" altLang="en-US" sz="1600"/>
              <a:t>/</a:t>
            </a:r>
            <a:r>
              <a:rPr lang="en-US" altLang="en-US" sz="1600" baseline="-25000"/>
              <a:t>4</a:t>
            </a:r>
            <a:endParaRPr lang="en-US" altLang="en-US" sz="1600"/>
          </a:p>
        </p:txBody>
      </p:sp>
      <p:sp>
        <p:nvSpPr>
          <p:cNvPr id="808989" name="Text Box 29"/>
          <p:cNvSpPr txBox="1">
            <a:spLocks noChangeArrowheads="1"/>
          </p:cNvSpPr>
          <p:nvPr/>
        </p:nvSpPr>
        <p:spPr bwMode="auto">
          <a:xfrm>
            <a:off x="3629025" y="5943600"/>
            <a:ext cx="6223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en-US" altLang="en-US" sz="1600" baseline="30000"/>
              <a:t>1</a:t>
            </a:r>
            <a:r>
              <a:rPr lang="en-US" altLang="en-US" sz="1600"/>
              <a:t>/</a:t>
            </a:r>
            <a:r>
              <a:rPr lang="en-US" altLang="en-US" sz="1600" baseline="-25000"/>
              <a:t>2</a:t>
            </a:r>
            <a:endParaRPr lang="en-US" altLang="en-US" sz="1600"/>
          </a:p>
        </p:txBody>
      </p:sp>
      <p:sp>
        <p:nvSpPr>
          <p:cNvPr id="808990" name="Text Box 30"/>
          <p:cNvSpPr txBox="1">
            <a:spLocks noChangeArrowheads="1"/>
          </p:cNvSpPr>
          <p:nvPr/>
        </p:nvSpPr>
        <p:spPr bwMode="auto">
          <a:xfrm>
            <a:off x="4275138" y="5943600"/>
            <a:ext cx="6223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en-US" altLang="en-US" sz="1600"/>
              <a:t>1</a:t>
            </a:r>
          </a:p>
        </p:txBody>
      </p:sp>
      <p:sp>
        <p:nvSpPr>
          <p:cNvPr id="808991" name="Text Box 31"/>
          <p:cNvSpPr txBox="1">
            <a:spLocks noChangeArrowheads="1"/>
          </p:cNvSpPr>
          <p:nvPr/>
        </p:nvSpPr>
        <p:spPr bwMode="auto">
          <a:xfrm>
            <a:off x="4872038" y="5943600"/>
            <a:ext cx="620712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en-US" altLang="en-US" sz="1600"/>
              <a:t>2</a:t>
            </a:r>
          </a:p>
        </p:txBody>
      </p:sp>
      <p:sp>
        <p:nvSpPr>
          <p:cNvPr id="808992" name="Text Box 32"/>
          <p:cNvSpPr txBox="1">
            <a:spLocks noChangeArrowheads="1"/>
          </p:cNvSpPr>
          <p:nvPr/>
        </p:nvSpPr>
        <p:spPr bwMode="auto">
          <a:xfrm>
            <a:off x="5468938" y="5943600"/>
            <a:ext cx="620712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en-US" altLang="en-US" sz="1600"/>
              <a:t>4</a:t>
            </a:r>
          </a:p>
        </p:txBody>
      </p:sp>
      <p:sp>
        <p:nvSpPr>
          <p:cNvPr id="808993" name="Text Box 33"/>
          <p:cNvSpPr txBox="1">
            <a:spLocks noChangeArrowheads="1"/>
          </p:cNvSpPr>
          <p:nvPr/>
        </p:nvSpPr>
        <p:spPr bwMode="auto">
          <a:xfrm>
            <a:off x="6076950" y="5943600"/>
            <a:ext cx="6223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en-US" altLang="en-US" sz="1600"/>
              <a:t>8</a:t>
            </a:r>
          </a:p>
        </p:txBody>
      </p:sp>
      <p:sp>
        <p:nvSpPr>
          <p:cNvPr id="808994" name="Text Box 34"/>
          <p:cNvSpPr txBox="1">
            <a:spLocks noChangeArrowheads="1"/>
          </p:cNvSpPr>
          <p:nvPr/>
        </p:nvSpPr>
        <p:spPr bwMode="auto">
          <a:xfrm>
            <a:off x="6686551" y="5943600"/>
            <a:ext cx="620713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en-US" altLang="en-US" sz="1600"/>
              <a:t>16</a:t>
            </a:r>
          </a:p>
        </p:txBody>
      </p:sp>
      <p:sp>
        <p:nvSpPr>
          <p:cNvPr id="808995" name="Line 35"/>
          <p:cNvSpPr>
            <a:spLocks noChangeShapeType="1"/>
          </p:cNvSpPr>
          <p:nvPr/>
        </p:nvSpPr>
        <p:spPr bwMode="auto">
          <a:xfrm flipV="1">
            <a:off x="2741613" y="1379538"/>
            <a:ext cx="0" cy="4570412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stealth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08996" name="Text Box 36"/>
          <p:cNvSpPr txBox="1">
            <a:spLocks noChangeArrowheads="1"/>
          </p:cNvSpPr>
          <p:nvPr/>
        </p:nvSpPr>
        <p:spPr bwMode="auto">
          <a:xfrm>
            <a:off x="1524001" y="5638800"/>
            <a:ext cx="912813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r"/>
            <a:r>
              <a:rPr lang="en-US" altLang="en-US" sz="1600"/>
              <a:t>1</a:t>
            </a:r>
          </a:p>
        </p:txBody>
      </p:sp>
      <p:sp>
        <p:nvSpPr>
          <p:cNvPr id="809008" name="Rectangle 48"/>
          <p:cNvSpPr>
            <a:spLocks noChangeArrowheads="1"/>
          </p:cNvSpPr>
          <p:nvPr/>
        </p:nvSpPr>
        <p:spPr bwMode="auto">
          <a:xfrm>
            <a:off x="7736244" y="919956"/>
            <a:ext cx="4217514" cy="45640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342900" indent="-342900">
              <a:spcBef>
                <a:spcPct val="20000"/>
              </a:spcBef>
              <a:buClr>
                <a:srgbClr val="000080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l" eaLnBrk="1" hangingPunct="1"/>
            <a:r>
              <a:rPr lang="en-US" altLang="en-US" dirty="0"/>
              <a:t>The x-axis tells indicates for this particular application/kernel, for each floating-point operation (flop), how many bytes (B) must be fetched</a:t>
            </a:r>
          </a:p>
          <a:p>
            <a:pPr algn="l" eaLnBrk="1" hangingPunct="1"/>
            <a:r>
              <a:rPr lang="en-US" altLang="en-US" dirty="0"/>
              <a:t>For example if we have to fetch half precision floating-point numbers for each floating point operation, then:</a:t>
            </a:r>
          </a:p>
          <a:p>
            <a:r>
              <a:rPr lang="en-US" altLang="en-US" dirty="0"/>
              <a:t>1 FP16: 2 Bytes (16 bits)</a:t>
            </a:r>
          </a:p>
          <a:p>
            <a:pPr algn="l" eaLnBrk="1" hangingPunct="1"/>
            <a:r>
              <a:rPr lang="en-US" altLang="en-US" dirty="0"/>
              <a:t>2 FP16: 4 Bytes (32 bits)</a:t>
            </a:r>
          </a:p>
          <a:p>
            <a:pPr algn="l" eaLnBrk="1" hangingPunct="1"/>
            <a:r>
              <a:rPr lang="en-US" altLang="en-US" dirty="0"/>
              <a:t>1 FLOP requires 4 DRAM Bytes</a:t>
            </a:r>
          </a:p>
          <a:p>
            <a:pPr algn="l" eaLnBrk="1" hangingPunct="1"/>
            <a:endParaRPr lang="en-US" altLang="en-US" dirty="0"/>
          </a:p>
          <a:p>
            <a:pPr algn="l" eaLnBrk="1" hangingPunct="1"/>
            <a:endParaRPr lang="en-US" altLang="en-US" sz="400" dirty="0"/>
          </a:p>
          <a:p>
            <a:pPr lvl="1" algn="l" eaLnBrk="1" hangingPunct="1"/>
            <a:endParaRPr lang="en-US" altLang="en-US" sz="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1613" y="6364160"/>
            <a:ext cx="4241234" cy="49384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442202" y="1392060"/>
            <a:ext cx="29458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Different applications/kernels, </a:t>
            </a:r>
          </a:p>
          <a:p>
            <a:r>
              <a:rPr lang="en-US" dirty="0"/>
              <a:t>not processors, move us along the X-axis</a:t>
            </a:r>
          </a:p>
        </p:txBody>
      </p:sp>
      <p:grpSp>
        <p:nvGrpSpPr>
          <p:cNvPr id="45" name="Group 45"/>
          <p:cNvGrpSpPr>
            <a:grpSpLocks/>
          </p:cNvGrpSpPr>
          <p:nvPr/>
        </p:nvGrpSpPr>
        <p:grpSpPr bwMode="auto">
          <a:xfrm>
            <a:off x="4934066" y="3079750"/>
            <a:ext cx="250825" cy="2825750"/>
            <a:chOff x="2053" y="1968"/>
            <a:chExt cx="158" cy="1780"/>
          </a:xfrm>
        </p:grpSpPr>
        <p:sp>
          <p:nvSpPr>
            <p:cNvPr id="46" name="Line 46"/>
            <p:cNvSpPr>
              <a:spLocks noChangeShapeType="1"/>
            </p:cNvSpPr>
            <p:nvPr/>
          </p:nvSpPr>
          <p:spPr bwMode="auto">
            <a:xfrm flipV="1">
              <a:off x="2211" y="1968"/>
              <a:ext cx="0" cy="1776"/>
            </a:xfrm>
            <a:prstGeom prst="line">
              <a:avLst/>
            </a:prstGeom>
            <a:noFill/>
            <a:ln w="38100">
              <a:solidFill>
                <a:srgbClr val="FF008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" name="Text Box 47"/>
            <p:cNvSpPr txBox="1">
              <a:spLocks noChangeArrowheads="1"/>
            </p:cNvSpPr>
            <p:nvPr/>
          </p:nvSpPr>
          <p:spPr bwMode="auto">
            <a:xfrm rot="16200000">
              <a:off x="1235" y="2786"/>
              <a:ext cx="1780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/>
            <a:lstStyle/>
            <a:p>
              <a:pPr algn="ctr"/>
              <a:r>
                <a:rPr lang="en-US" altLang="en-US" sz="1200">
                  <a:solidFill>
                    <a:srgbClr val="FF0080"/>
                  </a:solidFill>
                </a:rPr>
                <a:t>Kernel’s Arithmetic Intensity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6285252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Bandwidth as Slope</a:t>
            </a:r>
            <a:endParaRPr lang="en-US" altLang="en-US" sz="1600" dirty="0"/>
          </a:p>
        </p:txBody>
      </p:sp>
      <p:sp>
        <p:nvSpPr>
          <p:cNvPr id="808963" name="Line 3"/>
          <p:cNvSpPr>
            <a:spLocks noChangeShapeType="1"/>
          </p:cNvSpPr>
          <p:nvPr/>
        </p:nvSpPr>
        <p:spPr bwMode="auto">
          <a:xfrm flipV="1">
            <a:off x="3349625" y="1379538"/>
            <a:ext cx="0" cy="4570412"/>
          </a:xfrm>
          <a:prstGeom prst="line">
            <a:avLst/>
          </a:prstGeom>
          <a:noFill/>
          <a:ln w="9525">
            <a:solidFill>
              <a:srgbClr val="E6E6E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08964" name="Line 4"/>
          <p:cNvSpPr>
            <a:spLocks noChangeShapeType="1"/>
          </p:cNvSpPr>
          <p:nvPr/>
        </p:nvSpPr>
        <p:spPr bwMode="auto">
          <a:xfrm flipV="1">
            <a:off x="3959225" y="1379538"/>
            <a:ext cx="0" cy="4570412"/>
          </a:xfrm>
          <a:prstGeom prst="line">
            <a:avLst/>
          </a:prstGeom>
          <a:noFill/>
          <a:ln w="9525">
            <a:solidFill>
              <a:srgbClr val="E6E6E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08965" name="Line 5"/>
          <p:cNvSpPr>
            <a:spLocks noChangeShapeType="1"/>
          </p:cNvSpPr>
          <p:nvPr/>
        </p:nvSpPr>
        <p:spPr bwMode="auto">
          <a:xfrm flipV="1">
            <a:off x="4567238" y="1379538"/>
            <a:ext cx="0" cy="4570412"/>
          </a:xfrm>
          <a:prstGeom prst="line">
            <a:avLst/>
          </a:prstGeom>
          <a:noFill/>
          <a:ln w="9525">
            <a:solidFill>
              <a:srgbClr val="E6E6E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08966" name="Line 6"/>
          <p:cNvSpPr>
            <a:spLocks noChangeShapeType="1"/>
          </p:cNvSpPr>
          <p:nvPr/>
        </p:nvSpPr>
        <p:spPr bwMode="auto">
          <a:xfrm flipV="1">
            <a:off x="5176838" y="1379538"/>
            <a:ext cx="0" cy="4570412"/>
          </a:xfrm>
          <a:prstGeom prst="line">
            <a:avLst/>
          </a:prstGeom>
          <a:noFill/>
          <a:ln w="9525">
            <a:solidFill>
              <a:srgbClr val="E6E6E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08967" name="Line 7"/>
          <p:cNvSpPr>
            <a:spLocks noChangeShapeType="1"/>
          </p:cNvSpPr>
          <p:nvPr/>
        </p:nvSpPr>
        <p:spPr bwMode="auto">
          <a:xfrm flipV="1">
            <a:off x="5784850" y="1379538"/>
            <a:ext cx="0" cy="4570412"/>
          </a:xfrm>
          <a:prstGeom prst="line">
            <a:avLst/>
          </a:prstGeom>
          <a:noFill/>
          <a:ln w="9525">
            <a:solidFill>
              <a:srgbClr val="E6E6E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08968" name="Line 8"/>
          <p:cNvSpPr>
            <a:spLocks noChangeShapeType="1"/>
          </p:cNvSpPr>
          <p:nvPr/>
        </p:nvSpPr>
        <p:spPr bwMode="auto">
          <a:xfrm flipV="1">
            <a:off x="6394450" y="1373188"/>
            <a:ext cx="0" cy="4570412"/>
          </a:xfrm>
          <a:prstGeom prst="line">
            <a:avLst/>
          </a:prstGeom>
          <a:noFill/>
          <a:ln w="9525">
            <a:solidFill>
              <a:srgbClr val="E6E6E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08969" name="Line 9"/>
          <p:cNvSpPr>
            <a:spLocks noChangeShapeType="1"/>
          </p:cNvSpPr>
          <p:nvPr/>
        </p:nvSpPr>
        <p:spPr bwMode="auto">
          <a:xfrm flipV="1">
            <a:off x="7002463" y="1373188"/>
            <a:ext cx="0" cy="4570412"/>
          </a:xfrm>
          <a:prstGeom prst="line">
            <a:avLst/>
          </a:prstGeom>
          <a:noFill/>
          <a:ln w="9525">
            <a:solidFill>
              <a:srgbClr val="E6E6E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08970" name="Line 10"/>
          <p:cNvSpPr>
            <a:spLocks noChangeShapeType="1"/>
          </p:cNvSpPr>
          <p:nvPr/>
        </p:nvSpPr>
        <p:spPr bwMode="auto">
          <a:xfrm flipH="1" flipV="1">
            <a:off x="2741613" y="5334000"/>
            <a:ext cx="4565650" cy="0"/>
          </a:xfrm>
          <a:prstGeom prst="line">
            <a:avLst/>
          </a:prstGeom>
          <a:noFill/>
          <a:ln w="9525">
            <a:solidFill>
              <a:srgbClr val="E6E6E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08971" name="Line 11"/>
          <p:cNvSpPr>
            <a:spLocks noChangeShapeType="1"/>
          </p:cNvSpPr>
          <p:nvPr/>
        </p:nvSpPr>
        <p:spPr bwMode="auto">
          <a:xfrm flipH="1" flipV="1">
            <a:off x="2741613" y="4724400"/>
            <a:ext cx="4565650" cy="0"/>
          </a:xfrm>
          <a:prstGeom prst="line">
            <a:avLst/>
          </a:prstGeom>
          <a:noFill/>
          <a:ln w="9525">
            <a:solidFill>
              <a:srgbClr val="E6E6E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08972" name="Line 12"/>
          <p:cNvSpPr>
            <a:spLocks noChangeShapeType="1"/>
          </p:cNvSpPr>
          <p:nvPr/>
        </p:nvSpPr>
        <p:spPr bwMode="auto">
          <a:xfrm flipH="1" flipV="1">
            <a:off x="2741613" y="4116388"/>
            <a:ext cx="4565650" cy="0"/>
          </a:xfrm>
          <a:prstGeom prst="line">
            <a:avLst/>
          </a:prstGeom>
          <a:noFill/>
          <a:ln w="9525">
            <a:solidFill>
              <a:srgbClr val="E6E6E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08973" name="Line 13"/>
          <p:cNvSpPr>
            <a:spLocks noChangeShapeType="1"/>
          </p:cNvSpPr>
          <p:nvPr/>
        </p:nvSpPr>
        <p:spPr bwMode="auto">
          <a:xfrm flipH="1" flipV="1">
            <a:off x="2741613" y="3506788"/>
            <a:ext cx="4565650" cy="0"/>
          </a:xfrm>
          <a:prstGeom prst="line">
            <a:avLst/>
          </a:prstGeom>
          <a:noFill/>
          <a:ln w="9525">
            <a:solidFill>
              <a:srgbClr val="E6E6E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08974" name="Line 14"/>
          <p:cNvSpPr>
            <a:spLocks noChangeShapeType="1"/>
          </p:cNvSpPr>
          <p:nvPr/>
        </p:nvSpPr>
        <p:spPr bwMode="auto">
          <a:xfrm flipH="1" flipV="1">
            <a:off x="2741613" y="2897188"/>
            <a:ext cx="4565650" cy="0"/>
          </a:xfrm>
          <a:prstGeom prst="line">
            <a:avLst/>
          </a:prstGeom>
          <a:noFill/>
          <a:ln w="9525">
            <a:solidFill>
              <a:srgbClr val="E6E6E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08975" name="Line 15"/>
          <p:cNvSpPr>
            <a:spLocks noChangeShapeType="1"/>
          </p:cNvSpPr>
          <p:nvPr/>
        </p:nvSpPr>
        <p:spPr bwMode="auto">
          <a:xfrm flipH="1" flipV="1">
            <a:off x="2741613" y="2287588"/>
            <a:ext cx="4565650" cy="0"/>
          </a:xfrm>
          <a:prstGeom prst="line">
            <a:avLst/>
          </a:prstGeom>
          <a:noFill/>
          <a:ln w="9525">
            <a:solidFill>
              <a:srgbClr val="E6E6E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08976" name="Line 16"/>
          <p:cNvSpPr>
            <a:spLocks noChangeShapeType="1"/>
          </p:cNvSpPr>
          <p:nvPr/>
        </p:nvSpPr>
        <p:spPr bwMode="auto">
          <a:xfrm flipH="1" flipV="1">
            <a:off x="2741613" y="1677988"/>
            <a:ext cx="4565650" cy="0"/>
          </a:xfrm>
          <a:prstGeom prst="line">
            <a:avLst/>
          </a:prstGeom>
          <a:noFill/>
          <a:ln w="9525">
            <a:solidFill>
              <a:srgbClr val="E6E6E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08977" name="Text Box 17"/>
          <p:cNvSpPr txBox="1">
            <a:spLocks noChangeArrowheads="1"/>
          </p:cNvSpPr>
          <p:nvPr/>
        </p:nvSpPr>
        <p:spPr bwMode="auto">
          <a:xfrm>
            <a:off x="1549401" y="5029200"/>
            <a:ext cx="912813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r"/>
            <a:r>
              <a:rPr lang="en-US" altLang="en-US" sz="1600"/>
              <a:t>2</a:t>
            </a:r>
          </a:p>
        </p:txBody>
      </p:sp>
      <p:sp>
        <p:nvSpPr>
          <p:cNvPr id="808978" name="Text Box 18"/>
          <p:cNvSpPr txBox="1">
            <a:spLocks noChangeArrowheads="1"/>
          </p:cNvSpPr>
          <p:nvPr/>
        </p:nvSpPr>
        <p:spPr bwMode="auto">
          <a:xfrm>
            <a:off x="2436813" y="5943600"/>
            <a:ext cx="620712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en-US" altLang="en-US" sz="1600" baseline="30000"/>
              <a:t>1</a:t>
            </a:r>
            <a:r>
              <a:rPr lang="en-US" altLang="en-US" sz="1600"/>
              <a:t>/</a:t>
            </a:r>
            <a:r>
              <a:rPr lang="en-US" altLang="en-US" sz="1600" baseline="-25000"/>
              <a:t>8</a:t>
            </a:r>
            <a:endParaRPr lang="en-US" altLang="en-US" sz="1600"/>
          </a:p>
        </p:txBody>
      </p:sp>
      <p:sp>
        <p:nvSpPr>
          <p:cNvPr id="808979" name="Line 19"/>
          <p:cNvSpPr>
            <a:spLocks noChangeShapeType="1"/>
          </p:cNvSpPr>
          <p:nvPr/>
        </p:nvSpPr>
        <p:spPr bwMode="auto">
          <a:xfrm>
            <a:off x="2741613" y="5943600"/>
            <a:ext cx="456565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stealth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08980" name="Text Box 20"/>
          <p:cNvSpPr txBox="1">
            <a:spLocks noChangeArrowheads="1"/>
          </p:cNvSpPr>
          <p:nvPr/>
        </p:nvSpPr>
        <p:spPr bwMode="auto">
          <a:xfrm>
            <a:off x="2741613" y="6414102"/>
            <a:ext cx="3957637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en-US" altLang="en-US" sz="2400" dirty="0"/>
              <a:t>FLOP/DRAM byte ratio</a:t>
            </a:r>
          </a:p>
        </p:txBody>
      </p:sp>
      <p:sp>
        <p:nvSpPr>
          <p:cNvPr id="808981" name="Text Box 21"/>
          <p:cNvSpPr txBox="1">
            <a:spLocks noChangeArrowheads="1"/>
          </p:cNvSpPr>
          <p:nvPr/>
        </p:nvSpPr>
        <p:spPr bwMode="auto">
          <a:xfrm rot="16200000">
            <a:off x="-453232" y="3348832"/>
            <a:ext cx="4564063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en-US" altLang="en-US" sz="3200"/>
              <a:t>attainable Gflop/s</a:t>
            </a:r>
          </a:p>
        </p:txBody>
      </p:sp>
      <p:sp>
        <p:nvSpPr>
          <p:cNvPr id="808982" name="Text Box 22"/>
          <p:cNvSpPr txBox="1">
            <a:spLocks noChangeArrowheads="1"/>
          </p:cNvSpPr>
          <p:nvPr/>
        </p:nvSpPr>
        <p:spPr bwMode="auto">
          <a:xfrm>
            <a:off x="1549401" y="4419600"/>
            <a:ext cx="912813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r"/>
            <a:r>
              <a:rPr lang="en-US" altLang="en-US" sz="1600"/>
              <a:t>4</a:t>
            </a:r>
          </a:p>
        </p:txBody>
      </p:sp>
      <p:sp>
        <p:nvSpPr>
          <p:cNvPr id="808983" name="Text Box 23"/>
          <p:cNvSpPr txBox="1">
            <a:spLocks noChangeArrowheads="1"/>
          </p:cNvSpPr>
          <p:nvPr/>
        </p:nvSpPr>
        <p:spPr bwMode="auto">
          <a:xfrm>
            <a:off x="1549401" y="3811588"/>
            <a:ext cx="912813" cy="608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r"/>
            <a:r>
              <a:rPr lang="en-US" altLang="en-US" sz="1600"/>
              <a:t>8</a:t>
            </a:r>
          </a:p>
        </p:txBody>
      </p:sp>
      <p:sp>
        <p:nvSpPr>
          <p:cNvPr id="808984" name="Text Box 24"/>
          <p:cNvSpPr txBox="1">
            <a:spLocks noChangeArrowheads="1"/>
          </p:cNvSpPr>
          <p:nvPr/>
        </p:nvSpPr>
        <p:spPr bwMode="auto">
          <a:xfrm>
            <a:off x="1549401" y="3201988"/>
            <a:ext cx="912813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r"/>
            <a:r>
              <a:rPr lang="en-US" altLang="en-US" sz="1600"/>
              <a:t>16</a:t>
            </a:r>
          </a:p>
        </p:txBody>
      </p:sp>
      <p:sp>
        <p:nvSpPr>
          <p:cNvPr id="808985" name="Text Box 25"/>
          <p:cNvSpPr txBox="1">
            <a:spLocks noChangeArrowheads="1"/>
          </p:cNvSpPr>
          <p:nvPr/>
        </p:nvSpPr>
        <p:spPr bwMode="auto">
          <a:xfrm>
            <a:off x="1549401" y="2592388"/>
            <a:ext cx="912813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r"/>
            <a:r>
              <a:rPr lang="en-US" altLang="en-US" sz="1600"/>
              <a:t>32</a:t>
            </a:r>
          </a:p>
        </p:txBody>
      </p:sp>
      <p:sp>
        <p:nvSpPr>
          <p:cNvPr id="808986" name="Text Box 26"/>
          <p:cNvSpPr txBox="1">
            <a:spLocks noChangeArrowheads="1"/>
          </p:cNvSpPr>
          <p:nvPr/>
        </p:nvSpPr>
        <p:spPr bwMode="auto">
          <a:xfrm>
            <a:off x="1549401" y="1982788"/>
            <a:ext cx="912813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r"/>
            <a:r>
              <a:rPr lang="en-US" altLang="en-US" sz="1600"/>
              <a:t>64</a:t>
            </a:r>
          </a:p>
        </p:txBody>
      </p:sp>
      <p:sp>
        <p:nvSpPr>
          <p:cNvPr id="808987" name="Text Box 27"/>
          <p:cNvSpPr txBox="1">
            <a:spLocks noChangeArrowheads="1"/>
          </p:cNvSpPr>
          <p:nvPr/>
        </p:nvSpPr>
        <p:spPr bwMode="auto">
          <a:xfrm>
            <a:off x="1549401" y="1373188"/>
            <a:ext cx="912813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r"/>
            <a:r>
              <a:rPr lang="en-US" altLang="en-US" sz="1600"/>
              <a:t>128</a:t>
            </a:r>
          </a:p>
        </p:txBody>
      </p:sp>
      <p:sp>
        <p:nvSpPr>
          <p:cNvPr id="808988" name="Text Box 28"/>
          <p:cNvSpPr txBox="1">
            <a:spLocks noChangeArrowheads="1"/>
          </p:cNvSpPr>
          <p:nvPr/>
        </p:nvSpPr>
        <p:spPr bwMode="auto">
          <a:xfrm>
            <a:off x="3033713" y="5943600"/>
            <a:ext cx="620712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en-US" altLang="en-US" sz="1600" baseline="30000"/>
              <a:t>1</a:t>
            </a:r>
            <a:r>
              <a:rPr lang="en-US" altLang="en-US" sz="1600"/>
              <a:t>/</a:t>
            </a:r>
            <a:r>
              <a:rPr lang="en-US" altLang="en-US" sz="1600" baseline="-25000"/>
              <a:t>4</a:t>
            </a:r>
            <a:endParaRPr lang="en-US" altLang="en-US" sz="1600"/>
          </a:p>
        </p:txBody>
      </p:sp>
      <p:sp>
        <p:nvSpPr>
          <p:cNvPr id="808989" name="Text Box 29"/>
          <p:cNvSpPr txBox="1">
            <a:spLocks noChangeArrowheads="1"/>
          </p:cNvSpPr>
          <p:nvPr/>
        </p:nvSpPr>
        <p:spPr bwMode="auto">
          <a:xfrm>
            <a:off x="3629025" y="5943600"/>
            <a:ext cx="6223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en-US" altLang="en-US" sz="1600" baseline="30000"/>
              <a:t>1</a:t>
            </a:r>
            <a:r>
              <a:rPr lang="en-US" altLang="en-US" sz="1600"/>
              <a:t>/</a:t>
            </a:r>
            <a:r>
              <a:rPr lang="en-US" altLang="en-US" sz="1600" baseline="-25000"/>
              <a:t>2</a:t>
            </a:r>
            <a:endParaRPr lang="en-US" altLang="en-US" sz="1600"/>
          </a:p>
        </p:txBody>
      </p:sp>
      <p:sp>
        <p:nvSpPr>
          <p:cNvPr id="808990" name="Text Box 30"/>
          <p:cNvSpPr txBox="1">
            <a:spLocks noChangeArrowheads="1"/>
          </p:cNvSpPr>
          <p:nvPr/>
        </p:nvSpPr>
        <p:spPr bwMode="auto">
          <a:xfrm>
            <a:off x="4275138" y="5943600"/>
            <a:ext cx="6223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en-US" altLang="en-US" sz="1600"/>
              <a:t>1</a:t>
            </a:r>
          </a:p>
        </p:txBody>
      </p:sp>
      <p:sp>
        <p:nvSpPr>
          <p:cNvPr id="808991" name="Text Box 31"/>
          <p:cNvSpPr txBox="1">
            <a:spLocks noChangeArrowheads="1"/>
          </p:cNvSpPr>
          <p:nvPr/>
        </p:nvSpPr>
        <p:spPr bwMode="auto">
          <a:xfrm>
            <a:off x="4872038" y="5943600"/>
            <a:ext cx="620712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en-US" altLang="en-US" sz="1600"/>
              <a:t>2</a:t>
            </a:r>
          </a:p>
        </p:txBody>
      </p:sp>
      <p:sp>
        <p:nvSpPr>
          <p:cNvPr id="808992" name="Text Box 32"/>
          <p:cNvSpPr txBox="1">
            <a:spLocks noChangeArrowheads="1"/>
          </p:cNvSpPr>
          <p:nvPr/>
        </p:nvSpPr>
        <p:spPr bwMode="auto">
          <a:xfrm>
            <a:off x="5468938" y="5943600"/>
            <a:ext cx="620712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en-US" altLang="en-US" sz="1600"/>
              <a:t>4</a:t>
            </a:r>
          </a:p>
        </p:txBody>
      </p:sp>
      <p:sp>
        <p:nvSpPr>
          <p:cNvPr id="808993" name="Text Box 33"/>
          <p:cNvSpPr txBox="1">
            <a:spLocks noChangeArrowheads="1"/>
          </p:cNvSpPr>
          <p:nvPr/>
        </p:nvSpPr>
        <p:spPr bwMode="auto">
          <a:xfrm>
            <a:off x="6076950" y="5943600"/>
            <a:ext cx="6223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en-US" altLang="en-US" sz="1600"/>
              <a:t>8</a:t>
            </a:r>
          </a:p>
        </p:txBody>
      </p:sp>
      <p:sp>
        <p:nvSpPr>
          <p:cNvPr id="808994" name="Text Box 34"/>
          <p:cNvSpPr txBox="1">
            <a:spLocks noChangeArrowheads="1"/>
          </p:cNvSpPr>
          <p:nvPr/>
        </p:nvSpPr>
        <p:spPr bwMode="auto">
          <a:xfrm>
            <a:off x="6686551" y="5943600"/>
            <a:ext cx="620713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en-US" altLang="en-US" sz="1600"/>
              <a:t>16</a:t>
            </a:r>
          </a:p>
        </p:txBody>
      </p:sp>
      <p:sp>
        <p:nvSpPr>
          <p:cNvPr id="808995" name="Line 35"/>
          <p:cNvSpPr>
            <a:spLocks noChangeShapeType="1"/>
          </p:cNvSpPr>
          <p:nvPr/>
        </p:nvSpPr>
        <p:spPr bwMode="auto">
          <a:xfrm flipV="1">
            <a:off x="2741613" y="1379538"/>
            <a:ext cx="0" cy="4570412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stealth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08996" name="Text Box 36"/>
          <p:cNvSpPr txBox="1">
            <a:spLocks noChangeArrowheads="1"/>
          </p:cNvSpPr>
          <p:nvPr/>
        </p:nvSpPr>
        <p:spPr bwMode="auto">
          <a:xfrm>
            <a:off x="1524001" y="5638800"/>
            <a:ext cx="912813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r"/>
            <a:r>
              <a:rPr lang="en-US" altLang="en-US" sz="1600"/>
              <a:t>1</a:t>
            </a:r>
          </a:p>
        </p:txBody>
      </p:sp>
      <p:grpSp>
        <p:nvGrpSpPr>
          <p:cNvPr id="809001" name="Group 41"/>
          <p:cNvGrpSpPr>
            <a:grpSpLocks/>
          </p:cNvGrpSpPr>
          <p:nvPr/>
        </p:nvGrpSpPr>
        <p:grpSpPr bwMode="auto">
          <a:xfrm>
            <a:off x="2174876" y="2362200"/>
            <a:ext cx="4024313" cy="3200400"/>
            <a:chOff x="410" y="1488"/>
            <a:chExt cx="2535" cy="2016"/>
          </a:xfrm>
        </p:grpSpPr>
        <p:sp>
          <p:nvSpPr>
            <p:cNvPr id="809002" name="Freeform 42"/>
            <p:cNvSpPr>
              <a:spLocks/>
            </p:cNvSpPr>
            <p:nvPr/>
          </p:nvSpPr>
          <p:spPr bwMode="auto">
            <a:xfrm>
              <a:off x="783" y="1488"/>
              <a:ext cx="1920" cy="2016"/>
            </a:xfrm>
            <a:custGeom>
              <a:avLst/>
              <a:gdLst>
                <a:gd name="T0" fmla="*/ 0 w 1920"/>
                <a:gd name="T1" fmla="*/ 1920 h 2016"/>
                <a:gd name="T2" fmla="*/ 0 w 1920"/>
                <a:gd name="T3" fmla="*/ 2016 h 2016"/>
                <a:gd name="T4" fmla="*/ 1920 w 1920"/>
                <a:gd name="T5" fmla="*/ 96 h 2016"/>
                <a:gd name="T6" fmla="*/ 1920 w 1920"/>
                <a:gd name="T7" fmla="*/ 0 h 2016"/>
                <a:gd name="T8" fmla="*/ 0 w 1920"/>
                <a:gd name="T9" fmla="*/ 1920 h 20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20" h="2016">
                  <a:moveTo>
                    <a:pt x="0" y="1920"/>
                  </a:moveTo>
                  <a:lnTo>
                    <a:pt x="0" y="2016"/>
                  </a:lnTo>
                  <a:lnTo>
                    <a:pt x="1920" y="96"/>
                  </a:lnTo>
                  <a:lnTo>
                    <a:pt x="1920" y="0"/>
                  </a:lnTo>
                  <a:lnTo>
                    <a:pt x="0" y="192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9003" name="Line 43"/>
            <p:cNvSpPr>
              <a:spLocks noChangeShapeType="1"/>
            </p:cNvSpPr>
            <p:nvPr/>
          </p:nvSpPr>
          <p:spPr bwMode="auto">
            <a:xfrm flipV="1">
              <a:off x="767" y="1489"/>
              <a:ext cx="1917" cy="1919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9004" name="Text Box 44"/>
            <p:cNvSpPr txBox="1">
              <a:spLocks noChangeArrowheads="1"/>
            </p:cNvSpPr>
            <p:nvPr/>
          </p:nvSpPr>
          <p:spPr bwMode="auto">
            <a:xfrm rot="18900000">
              <a:off x="410" y="2212"/>
              <a:ext cx="2535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/>
            <a:lstStyle/>
            <a:p>
              <a:pPr algn="ctr"/>
              <a:r>
                <a:rPr lang="en-US" altLang="en-US" sz="2000" dirty="0">
                  <a:solidFill>
                    <a:srgbClr val="0000FF"/>
                  </a:solidFill>
                </a:rPr>
                <a:t>Stream Bandwidth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09008" name="Rectangle 48"/>
              <p:cNvSpPr>
                <a:spLocks noChangeArrowheads="1"/>
              </p:cNvSpPr>
              <p:nvPr/>
            </p:nvSpPr>
            <p:spPr bwMode="auto">
              <a:xfrm>
                <a:off x="7759022" y="1549318"/>
                <a:ext cx="3759085" cy="340564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0488" tIns="44450" rIns="90488" bIns="44450"/>
              <a:lstStyle>
                <a:lvl1pPr marL="342900" indent="-342900">
                  <a:spcBef>
                    <a:spcPct val="20000"/>
                  </a:spcBef>
                  <a:buClr>
                    <a:srgbClr val="000080"/>
                  </a:buClr>
                  <a:buSzPct val="85000"/>
                  <a:buFont typeface="Wingdings" panose="05000000000000000000" pitchFamily="2" charset="2"/>
                  <a:buChar char="v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indent="0" algn="l" eaLnBrk="1" hangingPunct="1">
                  <a:buNone/>
                </a:pPr>
                <a:r>
                  <a:rPr lang="en-US" altLang="en-US" sz="2400" dirty="0"/>
                  <a:t>Bandwidth is represented as a slope of</a:t>
                </a:r>
              </a:p>
              <a:p>
                <a:pPr marL="0" indent="0" algn="l" eaLnBrk="1" hangingPunct="1">
                  <a:buNone/>
                </a:pPr>
                <a:r>
                  <a:rPr lang="en-US" altLang="en-US" sz="2400" dirty="0"/>
                  <a:t>Peak Flops/  AI</a:t>
                </a:r>
              </a:p>
              <a:p>
                <a:pPr marL="0" indent="0" algn="l" eaLnBrk="1" hangingPunct="1">
                  <a:buNone/>
                </a:pPr>
                <a:r>
                  <a:rPr lang="en-US" altLang="en-US" sz="2400" dirty="0"/>
                  <a:t>It is a given by the system configuration/architecture</a:t>
                </a:r>
              </a:p>
              <a:p>
                <a:pPr algn="l" eaLnBrk="1" hangingPunct="1"/>
                <a:r>
                  <a:rPr lang="en-US" altLang="en-US" sz="2400" dirty="0"/>
                  <a:t>Remember </a:t>
                </a:r>
                <a:r>
                  <a:rPr lang="en-US" altLang="en-US" sz="2400" i="1" dirty="0"/>
                  <a:t>m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</m:num>
                      <m:den>
                        <m:r>
                          <a:rPr lang="en-US" alt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</m:oMath>
                </a14:m>
                <a:endParaRPr lang="en-US" altLang="en-US" sz="2400" dirty="0"/>
              </a:p>
              <a:p>
                <a:pPr marL="0" indent="0" algn="l" eaLnBrk="1" hangingPunct="1">
                  <a:buNone/>
                </a:pPr>
                <a:r>
                  <a:rPr lang="en-US" altLang="en-US" sz="2400" dirty="0"/>
                  <a:t>Example</a:t>
                </a:r>
              </a:p>
              <a:p>
                <a:r>
                  <a:rPr lang="en-US" altLang="en-US" sz="2400" dirty="0"/>
                  <a:t>m = y/x = 16</a:t>
                </a:r>
              </a:p>
              <a:p>
                <a:pPr algn="l" eaLnBrk="1" hangingPunct="1"/>
                <a:r>
                  <a:rPr lang="en-US" altLang="en-US" sz="2400" dirty="0"/>
                  <a:t>y</a:t>
                </a:r>
                <a14:m>
                  <m:oMath xmlns:m="http://schemas.openxmlformats.org/officeDocument/2006/math">
                    <m:r>
                      <a:rPr lang="en-US" altLang="en-US" sz="2400" dirty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altLang="en-US" sz="24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en-US" sz="2400" i="1" dirty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en-US" sz="2400" i="1" dirty="0"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en-US" altLang="en-US" sz="2400" i="1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en-US" sz="2400" i="1" dirty="0">
                            <a:latin typeface="Cambria Math" panose="02040503050406030204" pitchFamily="18" charset="0"/>
                          </a:rPr>
                          <m:t>𝐹𝑙𝑜𝑝</m:t>
                        </m:r>
                      </m:num>
                      <m:den>
                        <m:r>
                          <a:rPr lang="en-US" altLang="en-US" sz="2400" i="1" dirty="0">
                            <a:latin typeface="Cambria Math" panose="02040503050406030204" pitchFamily="18" charset="0"/>
                          </a:rPr>
                          <m:t>𝑠𝑒𝑐𝑜𝑛𝑑</m:t>
                        </m:r>
                      </m:den>
                    </m:f>
                    <m:r>
                      <a:rPr lang="en-US" altLang="en-US" sz="2400" i="1" dirty="0">
                        <a:latin typeface="Cambria Math" panose="02040503050406030204" pitchFamily="18" charset="0"/>
                      </a:rPr>
                      <m:t>   </m:t>
                    </m:r>
                  </m:oMath>
                </a14:m>
                <a:endParaRPr lang="en-US" altLang="en-US" sz="2400" dirty="0"/>
              </a:p>
              <a:p>
                <a:pPr algn="l" eaLnBrk="1" hangingPunct="1"/>
                <a:r>
                  <a:rPr lang="en-US" altLang="en-US" sz="2400" dirty="0"/>
                  <a:t>x =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en-US" sz="2400" i="1">
                            <a:latin typeface="Cambria Math" panose="02040503050406030204" pitchFamily="18" charset="0"/>
                          </a:rPr>
                          <m:t>1 </m:t>
                        </m:r>
                        <m:r>
                          <a:rPr lang="en-US" altLang="en-US" sz="2400" i="1">
                            <a:latin typeface="Cambria Math" panose="02040503050406030204" pitchFamily="18" charset="0"/>
                          </a:rPr>
                          <m:t>𝐹𝑙𝑜𝑝</m:t>
                        </m:r>
                      </m:num>
                      <m:den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altLang="en-US" sz="24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en-US" sz="2400" i="1">
                            <a:latin typeface="Cambria Math" panose="02040503050406030204" pitchFamily="18" charset="0"/>
                          </a:rPr>
                          <m:t>𝑏𝑦𝑡𝑒𝑠</m:t>
                        </m:r>
                      </m:den>
                    </m:f>
                  </m:oMath>
                </a14:m>
                <a:r>
                  <a:rPr lang="en-US" altLang="en-US" sz="2400" dirty="0"/>
                  <a:t> </a:t>
                </a:r>
              </a:p>
              <a:p>
                <a:pPr eaLnBrk="1" hangingPunct="1"/>
                <a:endParaRPr lang="en-US" altLang="en-US" sz="2400" dirty="0"/>
              </a:p>
            </p:txBody>
          </p:sp>
        </mc:Choice>
        <mc:Fallback xmlns="">
          <p:sp>
            <p:nvSpPr>
              <p:cNvPr id="809008" name="Rectangle 4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759022" y="1549318"/>
                <a:ext cx="3759085" cy="3405643"/>
              </a:xfrm>
              <a:prstGeom prst="rect">
                <a:avLst/>
              </a:prstGeom>
              <a:blipFill>
                <a:blip r:embed="rId3"/>
                <a:stretch>
                  <a:fillRect l="-2703" t="-1111" r="-3041" b="-44074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7027120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Bandwidth Meets Arithmetic Intensity</a:t>
            </a:r>
            <a:endParaRPr lang="en-US" altLang="en-US" sz="1600" dirty="0"/>
          </a:p>
        </p:txBody>
      </p:sp>
      <p:sp>
        <p:nvSpPr>
          <p:cNvPr id="808963" name="Line 3"/>
          <p:cNvSpPr>
            <a:spLocks noChangeShapeType="1"/>
          </p:cNvSpPr>
          <p:nvPr/>
        </p:nvSpPr>
        <p:spPr bwMode="auto">
          <a:xfrm flipV="1">
            <a:off x="3349625" y="1379538"/>
            <a:ext cx="0" cy="4570412"/>
          </a:xfrm>
          <a:prstGeom prst="line">
            <a:avLst/>
          </a:prstGeom>
          <a:noFill/>
          <a:ln w="9525">
            <a:solidFill>
              <a:srgbClr val="E6E6E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08964" name="Line 4"/>
          <p:cNvSpPr>
            <a:spLocks noChangeShapeType="1"/>
          </p:cNvSpPr>
          <p:nvPr/>
        </p:nvSpPr>
        <p:spPr bwMode="auto">
          <a:xfrm flipV="1">
            <a:off x="3959225" y="1379538"/>
            <a:ext cx="0" cy="4570412"/>
          </a:xfrm>
          <a:prstGeom prst="line">
            <a:avLst/>
          </a:prstGeom>
          <a:noFill/>
          <a:ln w="9525">
            <a:solidFill>
              <a:srgbClr val="E6E6E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08965" name="Line 5"/>
          <p:cNvSpPr>
            <a:spLocks noChangeShapeType="1"/>
          </p:cNvSpPr>
          <p:nvPr/>
        </p:nvSpPr>
        <p:spPr bwMode="auto">
          <a:xfrm flipV="1">
            <a:off x="4567238" y="1379538"/>
            <a:ext cx="0" cy="4570412"/>
          </a:xfrm>
          <a:prstGeom prst="line">
            <a:avLst/>
          </a:prstGeom>
          <a:noFill/>
          <a:ln w="9525">
            <a:solidFill>
              <a:srgbClr val="E6E6E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08966" name="Line 6"/>
          <p:cNvSpPr>
            <a:spLocks noChangeShapeType="1"/>
          </p:cNvSpPr>
          <p:nvPr/>
        </p:nvSpPr>
        <p:spPr bwMode="auto">
          <a:xfrm flipV="1">
            <a:off x="5176838" y="1379538"/>
            <a:ext cx="0" cy="4570412"/>
          </a:xfrm>
          <a:prstGeom prst="line">
            <a:avLst/>
          </a:prstGeom>
          <a:noFill/>
          <a:ln w="9525">
            <a:solidFill>
              <a:srgbClr val="E6E6E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08967" name="Line 7"/>
          <p:cNvSpPr>
            <a:spLocks noChangeShapeType="1"/>
          </p:cNvSpPr>
          <p:nvPr/>
        </p:nvSpPr>
        <p:spPr bwMode="auto">
          <a:xfrm flipV="1">
            <a:off x="5784850" y="1379538"/>
            <a:ext cx="0" cy="4570412"/>
          </a:xfrm>
          <a:prstGeom prst="line">
            <a:avLst/>
          </a:prstGeom>
          <a:noFill/>
          <a:ln w="9525">
            <a:solidFill>
              <a:srgbClr val="E6E6E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08968" name="Line 8"/>
          <p:cNvSpPr>
            <a:spLocks noChangeShapeType="1"/>
          </p:cNvSpPr>
          <p:nvPr/>
        </p:nvSpPr>
        <p:spPr bwMode="auto">
          <a:xfrm flipV="1">
            <a:off x="6394450" y="1373188"/>
            <a:ext cx="0" cy="4570412"/>
          </a:xfrm>
          <a:prstGeom prst="line">
            <a:avLst/>
          </a:prstGeom>
          <a:noFill/>
          <a:ln w="9525">
            <a:solidFill>
              <a:srgbClr val="E6E6E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08969" name="Line 9"/>
          <p:cNvSpPr>
            <a:spLocks noChangeShapeType="1"/>
          </p:cNvSpPr>
          <p:nvPr/>
        </p:nvSpPr>
        <p:spPr bwMode="auto">
          <a:xfrm flipV="1">
            <a:off x="7002463" y="1373188"/>
            <a:ext cx="0" cy="4570412"/>
          </a:xfrm>
          <a:prstGeom prst="line">
            <a:avLst/>
          </a:prstGeom>
          <a:noFill/>
          <a:ln w="9525">
            <a:solidFill>
              <a:srgbClr val="E6E6E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08970" name="Line 10"/>
          <p:cNvSpPr>
            <a:spLocks noChangeShapeType="1"/>
          </p:cNvSpPr>
          <p:nvPr/>
        </p:nvSpPr>
        <p:spPr bwMode="auto">
          <a:xfrm flipH="1" flipV="1">
            <a:off x="2741613" y="5334000"/>
            <a:ext cx="4565650" cy="0"/>
          </a:xfrm>
          <a:prstGeom prst="line">
            <a:avLst/>
          </a:prstGeom>
          <a:noFill/>
          <a:ln w="9525">
            <a:solidFill>
              <a:srgbClr val="E6E6E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08971" name="Line 11"/>
          <p:cNvSpPr>
            <a:spLocks noChangeShapeType="1"/>
          </p:cNvSpPr>
          <p:nvPr/>
        </p:nvSpPr>
        <p:spPr bwMode="auto">
          <a:xfrm flipH="1" flipV="1">
            <a:off x="2741613" y="4724400"/>
            <a:ext cx="4565650" cy="0"/>
          </a:xfrm>
          <a:prstGeom prst="line">
            <a:avLst/>
          </a:prstGeom>
          <a:noFill/>
          <a:ln w="9525">
            <a:solidFill>
              <a:srgbClr val="E6E6E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08972" name="Line 12"/>
          <p:cNvSpPr>
            <a:spLocks noChangeShapeType="1"/>
          </p:cNvSpPr>
          <p:nvPr/>
        </p:nvSpPr>
        <p:spPr bwMode="auto">
          <a:xfrm flipH="1" flipV="1">
            <a:off x="2741613" y="4116388"/>
            <a:ext cx="4565650" cy="0"/>
          </a:xfrm>
          <a:prstGeom prst="line">
            <a:avLst/>
          </a:prstGeom>
          <a:noFill/>
          <a:ln w="9525">
            <a:solidFill>
              <a:srgbClr val="E6E6E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08973" name="Line 13"/>
          <p:cNvSpPr>
            <a:spLocks noChangeShapeType="1"/>
          </p:cNvSpPr>
          <p:nvPr/>
        </p:nvSpPr>
        <p:spPr bwMode="auto">
          <a:xfrm flipH="1" flipV="1">
            <a:off x="2741613" y="3506788"/>
            <a:ext cx="4565650" cy="0"/>
          </a:xfrm>
          <a:prstGeom prst="line">
            <a:avLst/>
          </a:prstGeom>
          <a:noFill/>
          <a:ln w="9525">
            <a:solidFill>
              <a:srgbClr val="E6E6E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08974" name="Line 14"/>
          <p:cNvSpPr>
            <a:spLocks noChangeShapeType="1"/>
          </p:cNvSpPr>
          <p:nvPr/>
        </p:nvSpPr>
        <p:spPr bwMode="auto">
          <a:xfrm flipH="1" flipV="1">
            <a:off x="2741613" y="2897188"/>
            <a:ext cx="4565650" cy="0"/>
          </a:xfrm>
          <a:prstGeom prst="line">
            <a:avLst/>
          </a:prstGeom>
          <a:noFill/>
          <a:ln w="9525">
            <a:solidFill>
              <a:srgbClr val="E6E6E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08975" name="Line 15"/>
          <p:cNvSpPr>
            <a:spLocks noChangeShapeType="1"/>
          </p:cNvSpPr>
          <p:nvPr/>
        </p:nvSpPr>
        <p:spPr bwMode="auto">
          <a:xfrm flipH="1" flipV="1">
            <a:off x="2741613" y="2287588"/>
            <a:ext cx="4565650" cy="0"/>
          </a:xfrm>
          <a:prstGeom prst="line">
            <a:avLst/>
          </a:prstGeom>
          <a:noFill/>
          <a:ln w="9525">
            <a:solidFill>
              <a:srgbClr val="E6E6E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08976" name="Line 16"/>
          <p:cNvSpPr>
            <a:spLocks noChangeShapeType="1"/>
          </p:cNvSpPr>
          <p:nvPr/>
        </p:nvSpPr>
        <p:spPr bwMode="auto">
          <a:xfrm flipH="1" flipV="1">
            <a:off x="2741613" y="1677988"/>
            <a:ext cx="4565650" cy="0"/>
          </a:xfrm>
          <a:prstGeom prst="line">
            <a:avLst/>
          </a:prstGeom>
          <a:noFill/>
          <a:ln w="9525">
            <a:solidFill>
              <a:srgbClr val="E6E6E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08977" name="Text Box 17"/>
          <p:cNvSpPr txBox="1">
            <a:spLocks noChangeArrowheads="1"/>
          </p:cNvSpPr>
          <p:nvPr/>
        </p:nvSpPr>
        <p:spPr bwMode="auto">
          <a:xfrm>
            <a:off x="1549401" y="5029200"/>
            <a:ext cx="912813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r"/>
            <a:r>
              <a:rPr lang="en-US" altLang="en-US" sz="1600"/>
              <a:t>2</a:t>
            </a:r>
          </a:p>
        </p:txBody>
      </p:sp>
      <p:sp>
        <p:nvSpPr>
          <p:cNvPr id="808978" name="Text Box 18"/>
          <p:cNvSpPr txBox="1">
            <a:spLocks noChangeArrowheads="1"/>
          </p:cNvSpPr>
          <p:nvPr/>
        </p:nvSpPr>
        <p:spPr bwMode="auto">
          <a:xfrm>
            <a:off x="2436813" y="5943600"/>
            <a:ext cx="620712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en-US" altLang="en-US" sz="1600" baseline="30000"/>
              <a:t>1</a:t>
            </a:r>
            <a:r>
              <a:rPr lang="en-US" altLang="en-US" sz="1600"/>
              <a:t>/</a:t>
            </a:r>
            <a:r>
              <a:rPr lang="en-US" altLang="en-US" sz="1600" baseline="-25000"/>
              <a:t>8</a:t>
            </a:r>
            <a:endParaRPr lang="en-US" altLang="en-US" sz="1600"/>
          </a:p>
        </p:txBody>
      </p:sp>
      <p:sp>
        <p:nvSpPr>
          <p:cNvPr id="808979" name="Line 19"/>
          <p:cNvSpPr>
            <a:spLocks noChangeShapeType="1"/>
          </p:cNvSpPr>
          <p:nvPr/>
        </p:nvSpPr>
        <p:spPr bwMode="auto">
          <a:xfrm>
            <a:off x="2741613" y="5943600"/>
            <a:ext cx="456565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stealth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08980" name="Text Box 20"/>
          <p:cNvSpPr txBox="1">
            <a:spLocks noChangeArrowheads="1"/>
          </p:cNvSpPr>
          <p:nvPr/>
        </p:nvSpPr>
        <p:spPr bwMode="auto">
          <a:xfrm>
            <a:off x="2741614" y="6553200"/>
            <a:ext cx="3957637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en-US" altLang="en-US" sz="1600"/>
              <a:t>flop:DRAM byte ratio</a:t>
            </a:r>
          </a:p>
        </p:txBody>
      </p:sp>
      <p:sp>
        <p:nvSpPr>
          <p:cNvPr id="808981" name="Text Box 21"/>
          <p:cNvSpPr txBox="1">
            <a:spLocks noChangeArrowheads="1"/>
          </p:cNvSpPr>
          <p:nvPr/>
        </p:nvSpPr>
        <p:spPr bwMode="auto">
          <a:xfrm rot="16200000">
            <a:off x="-453232" y="3348832"/>
            <a:ext cx="4564063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en-US" altLang="en-US" sz="3200"/>
              <a:t>attainable Gflop/s</a:t>
            </a:r>
          </a:p>
        </p:txBody>
      </p:sp>
      <p:sp>
        <p:nvSpPr>
          <p:cNvPr id="808982" name="Text Box 22"/>
          <p:cNvSpPr txBox="1">
            <a:spLocks noChangeArrowheads="1"/>
          </p:cNvSpPr>
          <p:nvPr/>
        </p:nvSpPr>
        <p:spPr bwMode="auto">
          <a:xfrm>
            <a:off x="1549401" y="4419600"/>
            <a:ext cx="912813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r"/>
            <a:r>
              <a:rPr lang="en-US" altLang="en-US" sz="1600"/>
              <a:t>4</a:t>
            </a:r>
          </a:p>
        </p:txBody>
      </p:sp>
      <p:sp>
        <p:nvSpPr>
          <p:cNvPr id="808983" name="Text Box 23"/>
          <p:cNvSpPr txBox="1">
            <a:spLocks noChangeArrowheads="1"/>
          </p:cNvSpPr>
          <p:nvPr/>
        </p:nvSpPr>
        <p:spPr bwMode="auto">
          <a:xfrm>
            <a:off x="1549401" y="3811588"/>
            <a:ext cx="912813" cy="608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r"/>
            <a:r>
              <a:rPr lang="en-US" altLang="en-US" sz="1600"/>
              <a:t>8</a:t>
            </a:r>
          </a:p>
        </p:txBody>
      </p:sp>
      <p:sp>
        <p:nvSpPr>
          <p:cNvPr id="808984" name="Text Box 24"/>
          <p:cNvSpPr txBox="1">
            <a:spLocks noChangeArrowheads="1"/>
          </p:cNvSpPr>
          <p:nvPr/>
        </p:nvSpPr>
        <p:spPr bwMode="auto">
          <a:xfrm>
            <a:off x="1549401" y="3201988"/>
            <a:ext cx="912813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r"/>
            <a:r>
              <a:rPr lang="en-US" altLang="en-US" sz="1600"/>
              <a:t>16</a:t>
            </a:r>
          </a:p>
        </p:txBody>
      </p:sp>
      <p:sp>
        <p:nvSpPr>
          <p:cNvPr id="808985" name="Text Box 25"/>
          <p:cNvSpPr txBox="1">
            <a:spLocks noChangeArrowheads="1"/>
          </p:cNvSpPr>
          <p:nvPr/>
        </p:nvSpPr>
        <p:spPr bwMode="auto">
          <a:xfrm>
            <a:off x="1549401" y="2592388"/>
            <a:ext cx="912813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r"/>
            <a:r>
              <a:rPr lang="en-US" altLang="en-US" sz="1600"/>
              <a:t>32</a:t>
            </a:r>
          </a:p>
        </p:txBody>
      </p:sp>
      <p:sp>
        <p:nvSpPr>
          <p:cNvPr id="808986" name="Text Box 26"/>
          <p:cNvSpPr txBox="1">
            <a:spLocks noChangeArrowheads="1"/>
          </p:cNvSpPr>
          <p:nvPr/>
        </p:nvSpPr>
        <p:spPr bwMode="auto">
          <a:xfrm>
            <a:off x="1549401" y="1982788"/>
            <a:ext cx="912813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r"/>
            <a:r>
              <a:rPr lang="en-US" altLang="en-US" sz="1600"/>
              <a:t>64</a:t>
            </a:r>
          </a:p>
        </p:txBody>
      </p:sp>
      <p:sp>
        <p:nvSpPr>
          <p:cNvPr id="808987" name="Text Box 27"/>
          <p:cNvSpPr txBox="1">
            <a:spLocks noChangeArrowheads="1"/>
          </p:cNvSpPr>
          <p:nvPr/>
        </p:nvSpPr>
        <p:spPr bwMode="auto">
          <a:xfrm>
            <a:off x="1549401" y="1373188"/>
            <a:ext cx="912813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r"/>
            <a:r>
              <a:rPr lang="en-US" altLang="en-US" sz="1600"/>
              <a:t>128</a:t>
            </a:r>
          </a:p>
        </p:txBody>
      </p:sp>
      <p:sp>
        <p:nvSpPr>
          <p:cNvPr id="808988" name="Text Box 28"/>
          <p:cNvSpPr txBox="1">
            <a:spLocks noChangeArrowheads="1"/>
          </p:cNvSpPr>
          <p:nvPr/>
        </p:nvSpPr>
        <p:spPr bwMode="auto">
          <a:xfrm>
            <a:off x="3033713" y="5943600"/>
            <a:ext cx="620712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en-US" altLang="en-US" sz="1600" baseline="30000"/>
              <a:t>1</a:t>
            </a:r>
            <a:r>
              <a:rPr lang="en-US" altLang="en-US" sz="1600"/>
              <a:t>/</a:t>
            </a:r>
            <a:r>
              <a:rPr lang="en-US" altLang="en-US" sz="1600" baseline="-25000"/>
              <a:t>4</a:t>
            </a:r>
            <a:endParaRPr lang="en-US" altLang="en-US" sz="1600"/>
          </a:p>
        </p:txBody>
      </p:sp>
      <p:sp>
        <p:nvSpPr>
          <p:cNvPr id="808989" name="Text Box 29"/>
          <p:cNvSpPr txBox="1">
            <a:spLocks noChangeArrowheads="1"/>
          </p:cNvSpPr>
          <p:nvPr/>
        </p:nvSpPr>
        <p:spPr bwMode="auto">
          <a:xfrm>
            <a:off x="3629025" y="5943600"/>
            <a:ext cx="6223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en-US" altLang="en-US" sz="1600" baseline="30000"/>
              <a:t>1</a:t>
            </a:r>
            <a:r>
              <a:rPr lang="en-US" altLang="en-US" sz="1600"/>
              <a:t>/</a:t>
            </a:r>
            <a:r>
              <a:rPr lang="en-US" altLang="en-US" sz="1600" baseline="-25000"/>
              <a:t>2</a:t>
            </a:r>
            <a:endParaRPr lang="en-US" altLang="en-US" sz="1600"/>
          </a:p>
        </p:txBody>
      </p:sp>
      <p:sp>
        <p:nvSpPr>
          <p:cNvPr id="808990" name="Text Box 30"/>
          <p:cNvSpPr txBox="1">
            <a:spLocks noChangeArrowheads="1"/>
          </p:cNvSpPr>
          <p:nvPr/>
        </p:nvSpPr>
        <p:spPr bwMode="auto">
          <a:xfrm>
            <a:off x="4275138" y="5943600"/>
            <a:ext cx="6223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en-US" altLang="en-US" sz="1600"/>
              <a:t>1</a:t>
            </a:r>
          </a:p>
        </p:txBody>
      </p:sp>
      <p:sp>
        <p:nvSpPr>
          <p:cNvPr id="808991" name="Text Box 31"/>
          <p:cNvSpPr txBox="1">
            <a:spLocks noChangeArrowheads="1"/>
          </p:cNvSpPr>
          <p:nvPr/>
        </p:nvSpPr>
        <p:spPr bwMode="auto">
          <a:xfrm>
            <a:off x="4872038" y="5943600"/>
            <a:ext cx="620712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en-US" altLang="en-US" sz="1600"/>
              <a:t>2</a:t>
            </a:r>
          </a:p>
        </p:txBody>
      </p:sp>
      <p:sp>
        <p:nvSpPr>
          <p:cNvPr id="808992" name="Text Box 32"/>
          <p:cNvSpPr txBox="1">
            <a:spLocks noChangeArrowheads="1"/>
          </p:cNvSpPr>
          <p:nvPr/>
        </p:nvSpPr>
        <p:spPr bwMode="auto">
          <a:xfrm>
            <a:off x="5468938" y="5943600"/>
            <a:ext cx="620712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en-US" altLang="en-US" sz="1600"/>
              <a:t>4</a:t>
            </a:r>
          </a:p>
        </p:txBody>
      </p:sp>
      <p:sp>
        <p:nvSpPr>
          <p:cNvPr id="808993" name="Text Box 33"/>
          <p:cNvSpPr txBox="1">
            <a:spLocks noChangeArrowheads="1"/>
          </p:cNvSpPr>
          <p:nvPr/>
        </p:nvSpPr>
        <p:spPr bwMode="auto">
          <a:xfrm>
            <a:off x="6076950" y="5943600"/>
            <a:ext cx="6223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en-US" altLang="en-US" sz="1600"/>
              <a:t>8</a:t>
            </a:r>
          </a:p>
        </p:txBody>
      </p:sp>
      <p:sp>
        <p:nvSpPr>
          <p:cNvPr id="808994" name="Text Box 34"/>
          <p:cNvSpPr txBox="1">
            <a:spLocks noChangeArrowheads="1"/>
          </p:cNvSpPr>
          <p:nvPr/>
        </p:nvSpPr>
        <p:spPr bwMode="auto">
          <a:xfrm>
            <a:off x="6686551" y="5943600"/>
            <a:ext cx="620713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en-US" altLang="en-US" sz="1600"/>
              <a:t>16</a:t>
            </a:r>
          </a:p>
        </p:txBody>
      </p:sp>
      <p:sp>
        <p:nvSpPr>
          <p:cNvPr id="808995" name="Line 35"/>
          <p:cNvSpPr>
            <a:spLocks noChangeShapeType="1"/>
          </p:cNvSpPr>
          <p:nvPr/>
        </p:nvSpPr>
        <p:spPr bwMode="auto">
          <a:xfrm flipV="1">
            <a:off x="2741613" y="1379538"/>
            <a:ext cx="0" cy="4570412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stealth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08996" name="Text Box 36"/>
          <p:cNvSpPr txBox="1">
            <a:spLocks noChangeArrowheads="1"/>
          </p:cNvSpPr>
          <p:nvPr/>
        </p:nvSpPr>
        <p:spPr bwMode="auto">
          <a:xfrm>
            <a:off x="1524001" y="5638800"/>
            <a:ext cx="912813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r"/>
            <a:r>
              <a:rPr lang="en-US" altLang="en-US" sz="1600"/>
              <a:t>1</a:t>
            </a:r>
          </a:p>
        </p:txBody>
      </p:sp>
      <p:grpSp>
        <p:nvGrpSpPr>
          <p:cNvPr id="808997" name="Group 37"/>
          <p:cNvGrpSpPr>
            <a:grpSpLocks/>
          </p:cNvGrpSpPr>
          <p:nvPr/>
        </p:nvGrpSpPr>
        <p:grpSpPr bwMode="auto">
          <a:xfrm>
            <a:off x="5767389" y="1989139"/>
            <a:ext cx="1235075" cy="528637"/>
            <a:chOff x="2673" y="1253"/>
            <a:chExt cx="778" cy="333"/>
          </a:xfrm>
        </p:grpSpPr>
        <p:sp>
          <p:nvSpPr>
            <p:cNvPr id="808998" name="Rectangle 38"/>
            <p:cNvSpPr>
              <a:spLocks noChangeArrowheads="1"/>
            </p:cNvSpPr>
            <p:nvPr/>
          </p:nvSpPr>
          <p:spPr bwMode="auto">
            <a:xfrm>
              <a:off x="2688" y="1487"/>
              <a:ext cx="763" cy="99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8999" name="Line 39"/>
            <p:cNvSpPr>
              <a:spLocks noChangeShapeType="1"/>
            </p:cNvSpPr>
            <p:nvPr/>
          </p:nvSpPr>
          <p:spPr bwMode="auto">
            <a:xfrm flipH="1" flipV="1">
              <a:off x="2685" y="1487"/>
              <a:ext cx="766" cy="1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9000" name="Text Box 40"/>
            <p:cNvSpPr txBox="1">
              <a:spLocks noChangeArrowheads="1"/>
            </p:cNvSpPr>
            <p:nvPr/>
          </p:nvSpPr>
          <p:spPr bwMode="auto">
            <a:xfrm>
              <a:off x="2673" y="1253"/>
              <a:ext cx="763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/>
            <a:lstStyle/>
            <a:p>
              <a:pPr algn="ctr"/>
              <a:r>
                <a:rPr lang="en-US" altLang="en-US" sz="2400" dirty="0">
                  <a:solidFill>
                    <a:srgbClr val="0000FF"/>
                  </a:solidFill>
                </a:rPr>
                <a:t>Peak flops</a:t>
              </a:r>
            </a:p>
          </p:txBody>
        </p:sp>
      </p:grpSp>
      <p:grpSp>
        <p:nvGrpSpPr>
          <p:cNvPr id="809001" name="Group 41"/>
          <p:cNvGrpSpPr>
            <a:grpSpLocks/>
          </p:cNvGrpSpPr>
          <p:nvPr/>
        </p:nvGrpSpPr>
        <p:grpSpPr bwMode="auto">
          <a:xfrm>
            <a:off x="2287589" y="2362200"/>
            <a:ext cx="4024313" cy="3200400"/>
            <a:chOff x="481" y="1488"/>
            <a:chExt cx="2535" cy="2016"/>
          </a:xfrm>
        </p:grpSpPr>
        <p:sp>
          <p:nvSpPr>
            <p:cNvPr id="809002" name="Freeform 42"/>
            <p:cNvSpPr>
              <a:spLocks/>
            </p:cNvSpPr>
            <p:nvPr/>
          </p:nvSpPr>
          <p:spPr bwMode="auto">
            <a:xfrm>
              <a:off x="783" y="1488"/>
              <a:ext cx="1920" cy="2016"/>
            </a:xfrm>
            <a:custGeom>
              <a:avLst/>
              <a:gdLst>
                <a:gd name="T0" fmla="*/ 0 w 1920"/>
                <a:gd name="T1" fmla="*/ 1920 h 2016"/>
                <a:gd name="T2" fmla="*/ 0 w 1920"/>
                <a:gd name="T3" fmla="*/ 2016 h 2016"/>
                <a:gd name="T4" fmla="*/ 1920 w 1920"/>
                <a:gd name="T5" fmla="*/ 96 h 2016"/>
                <a:gd name="T6" fmla="*/ 1920 w 1920"/>
                <a:gd name="T7" fmla="*/ 0 h 2016"/>
                <a:gd name="T8" fmla="*/ 0 w 1920"/>
                <a:gd name="T9" fmla="*/ 1920 h 20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20" h="2016">
                  <a:moveTo>
                    <a:pt x="0" y="1920"/>
                  </a:moveTo>
                  <a:lnTo>
                    <a:pt x="0" y="2016"/>
                  </a:lnTo>
                  <a:lnTo>
                    <a:pt x="1920" y="96"/>
                  </a:lnTo>
                  <a:lnTo>
                    <a:pt x="1920" y="0"/>
                  </a:lnTo>
                  <a:lnTo>
                    <a:pt x="0" y="192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9003" name="Line 43"/>
            <p:cNvSpPr>
              <a:spLocks noChangeShapeType="1"/>
            </p:cNvSpPr>
            <p:nvPr/>
          </p:nvSpPr>
          <p:spPr bwMode="auto">
            <a:xfrm flipV="1">
              <a:off x="767" y="1489"/>
              <a:ext cx="1917" cy="1919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9004" name="Text Box 44"/>
            <p:cNvSpPr txBox="1">
              <a:spLocks noChangeArrowheads="1"/>
            </p:cNvSpPr>
            <p:nvPr/>
          </p:nvSpPr>
          <p:spPr bwMode="auto">
            <a:xfrm rot="18900000">
              <a:off x="481" y="2113"/>
              <a:ext cx="2535" cy="1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/>
            <a:lstStyle/>
            <a:p>
              <a:pPr algn="ctr"/>
              <a:r>
                <a:rPr lang="en-US" altLang="en-US" sz="2400" dirty="0">
                  <a:solidFill>
                    <a:srgbClr val="0000FF"/>
                  </a:solidFill>
                </a:rPr>
                <a:t>Stream Bandwidth</a:t>
              </a:r>
            </a:p>
          </p:txBody>
        </p:sp>
      </p:grpSp>
      <p:grpSp>
        <p:nvGrpSpPr>
          <p:cNvPr id="809005" name="Group 45"/>
          <p:cNvGrpSpPr>
            <a:grpSpLocks/>
          </p:cNvGrpSpPr>
          <p:nvPr/>
        </p:nvGrpSpPr>
        <p:grpSpPr bwMode="auto">
          <a:xfrm>
            <a:off x="4879982" y="3065462"/>
            <a:ext cx="296863" cy="2876550"/>
            <a:chOff x="2114" y="1931"/>
            <a:chExt cx="187" cy="1812"/>
          </a:xfrm>
        </p:grpSpPr>
        <p:sp>
          <p:nvSpPr>
            <p:cNvPr id="809006" name="Line 46"/>
            <p:cNvSpPr>
              <a:spLocks noChangeShapeType="1"/>
            </p:cNvSpPr>
            <p:nvPr/>
          </p:nvSpPr>
          <p:spPr bwMode="auto">
            <a:xfrm flipV="1">
              <a:off x="2301" y="1931"/>
              <a:ext cx="0" cy="1776"/>
            </a:xfrm>
            <a:prstGeom prst="line">
              <a:avLst/>
            </a:prstGeom>
            <a:noFill/>
            <a:ln w="38100">
              <a:solidFill>
                <a:srgbClr val="FF008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9007" name="Text Box 47"/>
            <p:cNvSpPr txBox="1">
              <a:spLocks noChangeArrowheads="1"/>
            </p:cNvSpPr>
            <p:nvPr/>
          </p:nvSpPr>
          <p:spPr bwMode="auto">
            <a:xfrm rot="16200000">
              <a:off x="1296" y="2781"/>
              <a:ext cx="1780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/>
            <a:lstStyle/>
            <a:p>
              <a:pPr algn="ctr"/>
              <a:r>
                <a:rPr lang="en-US" altLang="en-US" sz="1600" dirty="0">
                  <a:solidFill>
                    <a:srgbClr val="FF0080"/>
                  </a:solidFill>
                </a:rPr>
                <a:t>Kernel’s Arithmetic Intensity</a:t>
              </a:r>
            </a:p>
          </p:txBody>
        </p:sp>
      </p:grpSp>
      <p:sp>
        <p:nvSpPr>
          <p:cNvPr id="809008" name="Rectangle 48"/>
          <p:cNvSpPr>
            <a:spLocks noChangeArrowheads="1"/>
          </p:cNvSpPr>
          <p:nvPr/>
        </p:nvSpPr>
        <p:spPr bwMode="auto">
          <a:xfrm>
            <a:off x="7467601" y="1141413"/>
            <a:ext cx="2579687" cy="99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342900" indent="-342900">
              <a:spcBef>
                <a:spcPct val="20000"/>
              </a:spcBef>
              <a:buClr>
                <a:srgbClr val="000080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 sz="16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8C3530F-23BC-C845-86A1-2EF0C6CBD1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8300" y="3664744"/>
            <a:ext cx="3365500" cy="431800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25756847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3AD21-DF3F-C448-B58C-285D98A44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Drivers for Neural Network Success</a:t>
            </a:r>
          </a:p>
        </p:txBody>
      </p:sp>
      <p:graphicFrame>
        <p:nvGraphicFramePr>
          <p:cNvPr id="4" name="Content Placeholder 5">
            <a:extLst>
              <a:ext uri="{FF2B5EF4-FFF2-40B4-BE49-F238E27FC236}">
                <a16:creationId xmlns:a16="http://schemas.microsoft.com/office/drawing/2014/main" id="{38ED35ED-BF57-C24A-AB01-12BA564B5D4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92899588"/>
              </p:ext>
            </p:extLst>
          </p:nvPr>
        </p:nvGraphicFramePr>
        <p:xfrm>
          <a:off x="4667969" y="1247344"/>
          <a:ext cx="8229600" cy="49434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AD93AE16-B8C9-5346-9F3B-ABB7B6BB3E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40653" y="5829604"/>
            <a:ext cx="900174" cy="6716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0C6F736-1AAE-664A-9B2B-96DA1AA8541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68091" y="6114827"/>
            <a:ext cx="875844" cy="5775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DCA6C72-CBAF-544A-BB76-12F1D15487E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52132" y="4933739"/>
            <a:ext cx="3268218" cy="100523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5DF68A6-1468-E042-AFE5-A9BC373A718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68457" y="1548256"/>
            <a:ext cx="2113721" cy="291224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5973136-9938-1D43-BE07-EFC53A7BED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7793" y="1680013"/>
            <a:ext cx="6269182" cy="4693078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400" dirty="0"/>
              <a:t>DARPA Neural Network Study Final Report (606 pages):</a:t>
            </a:r>
          </a:p>
          <a:p>
            <a:pPr marL="14287" indent="0">
              <a:lnSpc>
                <a:spcPct val="100000"/>
              </a:lnSpc>
              <a:buNone/>
            </a:pPr>
            <a:r>
              <a:rPr lang="en-US" sz="2400" dirty="0"/>
              <a:t>“After participating in this Study, my personal view is that </a:t>
            </a:r>
            <a:r>
              <a:rPr lang="en-US" sz="2400" b="1" dirty="0"/>
              <a:t>neural networks will provide the next major advance in computing technology.”</a:t>
            </a:r>
          </a:p>
          <a:p>
            <a:pPr marL="14287" indent="0">
              <a:lnSpc>
                <a:spcPct val="100000"/>
              </a:lnSpc>
              <a:buNone/>
            </a:pPr>
            <a:r>
              <a:rPr lang="en-US" sz="2400" dirty="0"/>
              <a:t>Dr. Jasper </a:t>
            </a:r>
            <a:r>
              <a:rPr lang="en-US" sz="2400" dirty="0" err="1"/>
              <a:t>Lupo</a:t>
            </a:r>
            <a:endParaRPr lang="en-US" sz="2400" dirty="0"/>
          </a:p>
          <a:p>
            <a:pPr marL="14287" indent="0">
              <a:lnSpc>
                <a:spcPct val="100000"/>
              </a:lnSpc>
              <a:buNone/>
            </a:pPr>
            <a:r>
              <a:rPr lang="en-US" sz="2400" dirty="0"/>
              <a:t>DARPA, Washington, DC</a:t>
            </a:r>
          </a:p>
          <a:p>
            <a:pPr marL="14287" indent="0">
              <a:lnSpc>
                <a:spcPct val="100000"/>
              </a:lnSpc>
              <a:buNone/>
            </a:pPr>
            <a:r>
              <a:rPr lang="en-US" sz="2400" dirty="0"/>
              <a:t>June, </a:t>
            </a:r>
            <a:r>
              <a:rPr lang="en-US" sz="2400" b="1" dirty="0"/>
              <a:t>1988</a:t>
            </a:r>
          </a:p>
          <a:p>
            <a:pPr marL="14287" indent="0">
              <a:lnSpc>
                <a:spcPct val="100000"/>
              </a:lnSpc>
              <a:buNone/>
            </a:pPr>
            <a:endParaRPr lang="en-US" sz="24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2D4CE19-E818-134B-BA83-594499944F61}"/>
              </a:ext>
            </a:extLst>
          </p:cNvPr>
          <p:cNvSpPr txBox="1"/>
          <p:nvPr/>
        </p:nvSpPr>
        <p:spPr>
          <a:xfrm>
            <a:off x="227793" y="4629275"/>
            <a:ext cx="39978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2400" b="1" kern="1200" dirty="0">
              <a:solidFill>
                <a:schemeClr val="tx1"/>
              </a:solidFill>
              <a:latin typeface="+mn-lt"/>
              <a:ea typeface="Helvetica Neue Light" charset="0"/>
              <a:cs typeface="Helvetica Neue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4162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3" name="Shape 3463"/>
          <p:cNvSpPr txBox="1">
            <a:spLocks noGrp="1"/>
          </p:cNvSpPr>
          <p:nvPr>
            <p:ph type="title"/>
          </p:nvPr>
        </p:nvSpPr>
        <p:spPr>
          <a:xfrm>
            <a:off x="241200" y="595867"/>
            <a:ext cx="117096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Designing an accelerator</a:t>
            </a:r>
            <a:endParaRPr/>
          </a:p>
        </p:txBody>
      </p:sp>
      <p:sp>
        <p:nvSpPr>
          <p:cNvPr id="3464" name="Shape 3464"/>
          <p:cNvSpPr txBox="1"/>
          <p:nvPr/>
        </p:nvSpPr>
        <p:spPr>
          <a:xfrm>
            <a:off x="241200" y="1359466"/>
            <a:ext cx="11709600" cy="38324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186262">
              <a:lnSpc>
                <a:spcPct val="115000"/>
              </a:lnSpc>
              <a:buClr>
                <a:srgbClr val="222222"/>
              </a:buClr>
              <a:buSzPts val="1400"/>
            </a:pPr>
            <a:r>
              <a:rPr lang="en" sz="1867" b="1" dirty="0">
                <a:solidFill>
                  <a:srgbClr val="222222"/>
                </a:solidFill>
                <a:highlight>
                  <a:srgbClr val="FFFFFF"/>
                </a:highlight>
              </a:rPr>
              <a:t>1) Accelerators are Only the First 80% of the Problem</a:t>
            </a:r>
          </a:p>
          <a:p>
            <a:pPr marL="186262">
              <a:lnSpc>
                <a:spcPct val="115000"/>
              </a:lnSpc>
              <a:buClr>
                <a:srgbClr val="222222"/>
              </a:buClr>
              <a:buSzPts val="1400"/>
            </a:pPr>
            <a:r>
              <a:rPr lang="en" sz="1867" dirty="0">
                <a:solidFill>
                  <a:srgbClr val="222222"/>
                </a:solidFill>
              </a:rPr>
              <a:t>The other 80%: Full system design</a:t>
            </a:r>
          </a:p>
          <a:p>
            <a:pPr marL="186262">
              <a:lnSpc>
                <a:spcPct val="115000"/>
              </a:lnSpc>
              <a:buClr>
                <a:srgbClr val="222222"/>
              </a:buClr>
              <a:buSzPts val="1400"/>
            </a:pPr>
            <a:r>
              <a:rPr lang="en" sz="1867" dirty="0">
                <a:solidFill>
                  <a:srgbClr val="222222"/>
                </a:solidFill>
              </a:rPr>
              <a:t>The remaining 200%: SW development</a:t>
            </a:r>
            <a:br>
              <a:rPr lang="en" sz="1867" dirty="0">
                <a:solidFill>
                  <a:srgbClr val="222222"/>
                </a:solidFill>
              </a:rPr>
            </a:br>
            <a:endParaRPr sz="1867" dirty="0">
              <a:solidFill>
                <a:srgbClr val="222222"/>
              </a:solidFill>
            </a:endParaRPr>
          </a:p>
          <a:p>
            <a:pPr marL="186262">
              <a:lnSpc>
                <a:spcPct val="115000"/>
              </a:lnSpc>
              <a:buClr>
                <a:srgbClr val="222222"/>
              </a:buClr>
              <a:buSzPts val="1400"/>
            </a:pPr>
            <a:r>
              <a:rPr lang="en" sz="1867" b="1" dirty="0">
                <a:solidFill>
                  <a:srgbClr val="222222"/>
                </a:solidFill>
              </a:rPr>
              <a:t>2) HW design shouldn’t be about what can be built, rather what can be programmed</a:t>
            </a:r>
          </a:p>
          <a:p>
            <a:pPr marL="186262">
              <a:lnSpc>
                <a:spcPct val="115000"/>
              </a:lnSpc>
              <a:buClr>
                <a:srgbClr val="222222"/>
              </a:buClr>
              <a:buSzPts val="1400"/>
            </a:pPr>
            <a:r>
              <a:rPr lang="en" sz="1867" b="1" dirty="0">
                <a:solidFill>
                  <a:srgbClr val="222222"/>
                </a:solidFill>
              </a:rPr>
              <a:t>	Stay tuned for the Lecture on AI Frameworks</a:t>
            </a:r>
            <a:br>
              <a:rPr lang="en" sz="1867" b="1" dirty="0">
                <a:solidFill>
                  <a:srgbClr val="222222"/>
                </a:solidFill>
              </a:rPr>
            </a:br>
            <a:endParaRPr lang="en" sz="1867" b="1" dirty="0">
              <a:solidFill>
                <a:srgbClr val="222222"/>
              </a:solidFill>
            </a:endParaRPr>
          </a:p>
          <a:p>
            <a:pPr marL="186262">
              <a:lnSpc>
                <a:spcPct val="115000"/>
              </a:lnSpc>
              <a:buClr>
                <a:srgbClr val="222222"/>
              </a:buClr>
              <a:buSzPts val="1400"/>
            </a:pPr>
            <a:r>
              <a:rPr lang="en" sz="1867" b="1" dirty="0">
                <a:solidFill>
                  <a:srgbClr val="222222"/>
                </a:solidFill>
              </a:rPr>
              <a:t>3) Deploy at scale? Stay tuned for the next two lectures on scaling training</a:t>
            </a:r>
            <a:endParaRPr sz="2400" dirty="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65" name="Shape 3465"/>
          <p:cNvSpPr txBox="1"/>
          <p:nvPr/>
        </p:nvSpPr>
        <p:spPr>
          <a:xfrm>
            <a:off x="5912510" y="4456956"/>
            <a:ext cx="3804928" cy="21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endParaRPr sz="1867" dirty="0"/>
          </a:p>
          <a:p>
            <a:pPr>
              <a:lnSpc>
                <a:spcPct val="115000"/>
              </a:lnSpc>
            </a:pPr>
            <a:r>
              <a:rPr lang="en" sz="1867" dirty="0">
                <a:solidFill>
                  <a:srgbClr val="222222"/>
                </a:solidFill>
              </a:rPr>
              <a:t>HW Definition Languages</a:t>
            </a:r>
            <a:br>
              <a:rPr lang="en" sz="1867" dirty="0">
                <a:solidFill>
                  <a:srgbClr val="222222"/>
                </a:solidFill>
              </a:rPr>
            </a:br>
            <a:r>
              <a:rPr lang="en" sz="1867" dirty="0">
                <a:solidFill>
                  <a:srgbClr val="222222"/>
                </a:solidFill>
              </a:rPr>
              <a:t>Co-Design Methodology</a:t>
            </a:r>
            <a:br>
              <a:rPr lang="en" sz="1867" dirty="0">
                <a:solidFill>
                  <a:srgbClr val="222222"/>
                </a:solidFill>
              </a:rPr>
            </a:br>
            <a:r>
              <a:rPr lang="en" sz="1867" dirty="0">
                <a:solidFill>
                  <a:srgbClr val="222222"/>
                </a:solidFill>
              </a:rPr>
              <a:t>Datacenter / Design, Deployment</a:t>
            </a:r>
            <a:br>
              <a:rPr lang="en" sz="1867" dirty="0">
                <a:solidFill>
                  <a:srgbClr val="222222"/>
                </a:solidFill>
              </a:rPr>
            </a:br>
            <a:r>
              <a:rPr lang="en" sz="1867" dirty="0"/>
              <a:t>Datacenter / Heterogeneity</a:t>
            </a:r>
            <a:endParaRPr sz="1867" dirty="0"/>
          </a:p>
          <a:p>
            <a:pPr>
              <a:spcBef>
                <a:spcPts val="2133"/>
              </a:spcBef>
            </a:pPr>
            <a:endParaRPr sz="1867" dirty="0"/>
          </a:p>
        </p:txBody>
      </p:sp>
      <p:sp>
        <p:nvSpPr>
          <p:cNvPr id="3466" name="Shape 3466"/>
          <p:cNvSpPr txBox="1"/>
          <p:nvPr/>
        </p:nvSpPr>
        <p:spPr>
          <a:xfrm>
            <a:off x="433952" y="4407934"/>
            <a:ext cx="11375755" cy="21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2133"/>
              </a:spcAft>
            </a:pPr>
            <a:r>
              <a:rPr lang="en" sz="1867" b="1" dirty="0">
                <a:solidFill>
                  <a:srgbClr val="222222"/>
                </a:solidFill>
              </a:rPr>
              <a:t>Research Challenges (if you are interested definition checkout EE 290 course by Prof. Shao)</a:t>
            </a:r>
            <a:br>
              <a:rPr lang="en" sz="1867" b="1" dirty="0">
                <a:solidFill>
                  <a:srgbClr val="222222"/>
                </a:solidFill>
              </a:rPr>
            </a:br>
            <a:r>
              <a:rPr lang="en" sz="1867" dirty="0">
                <a:solidFill>
                  <a:srgbClr val="222222"/>
                </a:solidFill>
              </a:rPr>
              <a:t>   Abstraction Levels, DSLs</a:t>
            </a:r>
            <a:br>
              <a:rPr lang="en" sz="1867" dirty="0">
                <a:solidFill>
                  <a:srgbClr val="222222"/>
                </a:solidFill>
              </a:rPr>
            </a:br>
            <a:r>
              <a:rPr lang="en" sz="1867" dirty="0">
                <a:solidFill>
                  <a:srgbClr val="222222"/>
                </a:solidFill>
              </a:rPr>
              <a:t>   Coarse Grained vs Fine Grain Acceleration</a:t>
            </a:r>
            <a:br>
              <a:rPr lang="en" sz="1867" dirty="0">
                <a:solidFill>
                  <a:srgbClr val="222222"/>
                </a:solidFill>
              </a:rPr>
            </a:br>
            <a:r>
              <a:rPr lang="en" sz="1867" dirty="0">
                <a:solidFill>
                  <a:srgbClr val="222222"/>
                </a:solidFill>
              </a:rPr>
              <a:t>   Programming Languages, Programming Models</a:t>
            </a:r>
            <a:br>
              <a:rPr lang="en" sz="1867" dirty="0">
                <a:solidFill>
                  <a:srgbClr val="222222"/>
                </a:solidFill>
              </a:rPr>
            </a:br>
            <a:r>
              <a:rPr lang="en" sz="1867" dirty="0">
                <a:solidFill>
                  <a:srgbClr val="222222"/>
                </a:solidFill>
              </a:rPr>
              <a:t>   Optimization Techniques, Runtimes</a:t>
            </a:r>
            <a:br>
              <a:rPr lang="en" sz="1867" dirty="0">
                <a:solidFill>
                  <a:srgbClr val="222222"/>
                </a:solidFill>
              </a:rPr>
            </a:br>
            <a:r>
              <a:rPr lang="en" sz="1867" dirty="0">
                <a:solidFill>
                  <a:srgbClr val="222222"/>
                </a:solidFill>
              </a:rPr>
              <a:t>     </a:t>
            </a:r>
            <a:endParaRPr sz="1867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A2B5E10-E6F2-754C-961C-781B44E2929E}"/>
              </a:ext>
            </a:extLst>
          </p:cNvPr>
          <p:cNvSpPr/>
          <p:nvPr/>
        </p:nvSpPr>
        <p:spPr>
          <a:xfrm>
            <a:off x="241200" y="6470590"/>
            <a:ext cx="2231012" cy="307777"/>
          </a:xfrm>
          <a:prstGeom prst="rect">
            <a:avLst/>
          </a:prstGeom>
          <a:ln w="9525">
            <a:solidFill>
              <a:schemeClr val="tx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dirty="0"/>
              <a:t>Naveen Kumar (Google)</a:t>
            </a:r>
          </a:p>
        </p:txBody>
      </p:sp>
    </p:spTree>
    <p:extLst>
      <p:ext uri="{BB962C8B-B14F-4D97-AF65-F5344CB8AC3E}">
        <p14:creationId xmlns:p14="http://schemas.microsoft.com/office/powerpoint/2010/main" val="772220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65" grpId="0"/>
      <p:bldP spid="3466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F3E9108-99E4-324B-919F-CE417FBE5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the Future Look Like?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48AD8EB-DA8F-D842-A61D-59538BA57D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1451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4" name="Shape 3434"/>
          <p:cNvSpPr txBox="1">
            <a:spLocks noGrp="1"/>
          </p:cNvSpPr>
          <p:nvPr>
            <p:ph type="title"/>
          </p:nvPr>
        </p:nvSpPr>
        <p:spPr>
          <a:xfrm>
            <a:off x="241200" y="369333"/>
            <a:ext cx="11709600" cy="4605623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 algn="ctr"/>
            <a:r>
              <a:rPr lang="en" sz="2800" dirty="0"/>
              <a:t>The right dataflow, precision, and many other parameters heavily depend on the workload.</a:t>
            </a:r>
            <a:br>
              <a:rPr lang="en" sz="2800" dirty="0"/>
            </a:br>
            <a:br>
              <a:rPr lang="en" sz="2800" dirty="0"/>
            </a:br>
            <a:r>
              <a:rPr lang="en-US" sz="2800" dirty="0"/>
              <a:t>If you were to design a HW today, it would at least take</a:t>
            </a:r>
            <a:r>
              <a:rPr lang="en-US" sz="2800" b="1" dirty="0"/>
              <a:t> ~2years </a:t>
            </a:r>
            <a:r>
              <a:rPr lang="en-US" sz="2800" dirty="0"/>
              <a:t>for its tape out, with a cost of </a:t>
            </a:r>
            <a:r>
              <a:rPr lang="en-US" sz="2800" b="1" dirty="0"/>
              <a:t>~$500M </a:t>
            </a:r>
            <a:r>
              <a:rPr lang="en-US" sz="2800" dirty="0"/>
              <a:t>(estimate for 3nm)</a:t>
            </a:r>
            <a:endParaRPr sz="2800" dirty="0"/>
          </a:p>
          <a:p>
            <a:pPr algn="ctr"/>
            <a:endParaRPr sz="2800" dirty="0"/>
          </a:p>
          <a:p>
            <a:pPr algn="ctr"/>
            <a:r>
              <a:rPr lang="en" sz="2800" dirty="0"/>
              <a:t>It must remain relevant through ~5 years to justify the huge upfront investment</a:t>
            </a:r>
            <a:endParaRPr sz="2800" dirty="0"/>
          </a:p>
          <a:p>
            <a:pPr algn="ctr"/>
            <a:endParaRPr sz="2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E45F2B-A25F-7849-B901-5C8094581814}"/>
              </a:ext>
            </a:extLst>
          </p:cNvPr>
          <p:cNvSpPr txBox="1"/>
          <p:nvPr/>
        </p:nvSpPr>
        <p:spPr>
          <a:xfrm>
            <a:off x="241200" y="5532895"/>
            <a:ext cx="117096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sz="2800" b="1" dirty="0"/>
              <a:t>What do you think is the right workload for the future to bet on?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840879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F3E9108-99E4-324B-919F-CE417FBE5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week’s readings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48AD8EB-DA8F-D842-A61D-59538BA57D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53595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1C9823-97A9-F445-9E94-7064E9C55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 for Next Week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84CBDF-2B95-B24A-9F25-26A522F843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450" y="1646238"/>
            <a:ext cx="11189677" cy="4808440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>
                <a:hlinkClick r:id="rId2"/>
              </a:rPr>
              <a:t>Mixed precision training. ICLR’18</a:t>
            </a:r>
            <a:endParaRPr lang="en-US" sz="2400" dirty="0"/>
          </a:p>
          <a:p>
            <a:pPr lvl="1"/>
            <a:r>
              <a:rPr lang="en-US" sz="2000" dirty="0"/>
              <a:t>Discusses reduced precision training with IEEE FP16.</a:t>
            </a:r>
          </a:p>
          <a:p>
            <a:r>
              <a:rPr lang="en-US" sz="2400" dirty="0">
                <a:hlinkClick r:id="rId3"/>
              </a:rPr>
              <a:t>Eyeriss: A Spatial Architecture for Energy-Efficient Dataflow for Convolutional Neural Networks</a:t>
            </a:r>
            <a:r>
              <a:rPr lang="en-US" sz="2400" dirty="0"/>
              <a:t> [</a:t>
            </a:r>
            <a:r>
              <a:rPr lang="en-US" sz="2000" dirty="0"/>
              <a:t>SIGRAPH’16]</a:t>
            </a:r>
          </a:p>
          <a:p>
            <a:pPr lvl="1"/>
            <a:r>
              <a:rPr lang="en-US" sz="2000" dirty="0"/>
              <a:t>Discusses impact of dataflow on AI Hardware performance, introduces a new dataflow called row stationary</a:t>
            </a:r>
          </a:p>
          <a:p>
            <a:r>
              <a:rPr lang="en-US" sz="2400" dirty="0">
                <a:hlinkClick r:id="rId4"/>
              </a:rPr>
              <a:t>Interstellar: Using Halide’s Scheduling Language to Analyze DNN Accelerators (formerly: DNN Dataflow Choice Is Overrated)</a:t>
            </a:r>
            <a:r>
              <a:rPr lang="en-US" sz="2400" dirty="0"/>
              <a:t> [</a:t>
            </a:r>
            <a:r>
              <a:rPr lang="en-US" sz="2000" dirty="0"/>
              <a:t>ASPLOS’20]</a:t>
            </a:r>
          </a:p>
          <a:p>
            <a:pPr lvl="1"/>
            <a:r>
              <a:rPr lang="en-US" sz="2000" dirty="0"/>
              <a:t>Studies the impact of different dataflow patterns</a:t>
            </a:r>
          </a:p>
          <a:p>
            <a:r>
              <a:rPr lang="en-US" sz="2400" dirty="0">
                <a:hlinkClick r:id="rId5"/>
              </a:rPr>
              <a:t>Gemmini: Enabling Systematic Deep-Learning Architecture Evaluation via Full-Stack Integration </a:t>
            </a:r>
            <a:r>
              <a:rPr lang="en-US" sz="2400" dirty="0"/>
              <a:t>[</a:t>
            </a:r>
            <a:r>
              <a:rPr lang="en-US" sz="2000" dirty="0"/>
              <a:t>DAC’21 [Best Paper Award]]</a:t>
            </a:r>
          </a:p>
          <a:p>
            <a:pPr lvl="1"/>
            <a:r>
              <a:rPr lang="en-US" sz="2000" dirty="0"/>
              <a:t>Introduces an AI accelerator designed by UC Berkeley team with superior performance even compared to SOTA HW used in industry</a:t>
            </a:r>
          </a:p>
        </p:txBody>
      </p:sp>
    </p:spTree>
    <p:extLst>
      <p:ext uri="{BB962C8B-B14F-4D97-AF65-F5344CB8AC3E}">
        <p14:creationId xmlns:p14="http://schemas.microsoft.com/office/powerpoint/2010/main" val="363922312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AD2E6-8D26-5C4F-B347-361EBD700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 Suggested Reading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0B9B9D-E45A-1C4F-8B74-319170363D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5582" y="1440873"/>
            <a:ext cx="8139545" cy="4749945"/>
          </a:xfrm>
        </p:spPr>
        <p:txBody>
          <a:bodyPr>
            <a:normAutofit lnSpcReduction="10000"/>
          </a:bodyPr>
          <a:lstStyle/>
          <a:p>
            <a:r>
              <a:rPr lang="en-US" sz="2400" dirty="0">
                <a:hlinkClick r:id="rId2"/>
              </a:rPr>
              <a:t>Roofline: An Insightful Visual Performance Model for Floating-Point Programs and Multicore Architectures [CACM’08]</a:t>
            </a:r>
            <a:endParaRPr lang="en-US" sz="2400" dirty="0"/>
          </a:p>
          <a:p>
            <a:pPr lvl="1"/>
            <a:r>
              <a:rPr lang="en-US" sz="2000" dirty="0"/>
              <a:t>Introduces a very simple method to evaluate/understand HW performance</a:t>
            </a:r>
          </a:p>
          <a:p>
            <a:r>
              <a:rPr lang="en-US" sz="2400" dirty="0"/>
              <a:t> </a:t>
            </a:r>
            <a:r>
              <a:rPr lang="en-US" sz="2400" u="sng" dirty="0">
                <a:hlinkClick r:id="rId3"/>
              </a:rPr>
              <a:t>A new golden age for computer architecture</a:t>
            </a:r>
            <a:r>
              <a:rPr lang="en-US" sz="2400" dirty="0"/>
              <a:t> [CACM’19]</a:t>
            </a:r>
          </a:p>
          <a:p>
            <a:pPr lvl="1"/>
            <a:r>
              <a:rPr lang="en-US" sz="2000" dirty="0"/>
              <a:t>Prof. Patterson and Prof. Hennessy’s great article on the motivations and opportunities for Domain Specific Accelerators</a:t>
            </a:r>
          </a:p>
          <a:p>
            <a:r>
              <a:rPr lang="en-US" sz="2400" dirty="0">
                <a:hlinkClick r:id="rId4"/>
              </a:rPr>
              <a:t>In-Datacenter Performance Analysis of a Tensor Processing Unit [ISCA’17]</a:t>
            </a:r>
            <a:endParaRPr lang="en-US" sz="2400" dirty="0"/>
          </a:p>
          <a:p>
            <a:pPr lvl="1"/>
            <a:r>
              <a:rPr lang="en-US" sz="2000" dirty="0"/>
              <a:t>Design choices and performance analysis of TPU</a:t>
            </a:r>
          </a:p>
        </p:txBody>
      </p:sp>
      <p:pic>
        <p:nvPicPr>
          <p:cNvPr id="4" name="Google Shape;1495;p184">
            <a:extLst>
              <a:ext uri="{FF2B5EF4-FFF2-40B4-BE49-F238E27FC236}">
                <a16:creationId xmlns:a16="http://schemas.microsoft.com/office/drawing/2014/main" id="{025C9CF8-A9A5-F547-BCA0-D63CE72846C6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57768" y="1258600"/>
            <a:ext cx="3688759" cy="493221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453881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1A1C99-D25E-FB4C-94F7-BC1A96390D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449" y="320675"/>
            <a:ext cx="11417877" cy="1325563"/>
          </a:xfrm>
        </p:spPr>
        <p:txBody>
          <a:bodyPr/>
          <a:lstStyle/>
          <a:p>
            <a:r>
              <a:rPr lang="en-US" dirty="0" err="1"/>
              <a:t>AlexNet</a:t>
            </a:r>
            <a:r>
              <a:rPr lang="en-US" dirty="0"/>
              <a:t> vs Lenet5: 1000x More Compute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3C01233-9362-9945-A1E9-26AE7B4551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6039" y="1394363"/>
            <a:ext cx="9679259" cy="4856748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7067D9A7-6537-7B49-815A-D17CD4869269}"/>
              </a:ext>
            </a:extLst>
          </p:cNvPr>
          <p:cNvGrpSpPr/>
          <p:nvPr/>
        </p:nvGrpSpPr>
        <p:grpSpPr>
          <a:xfrm>
            <a:off x="1014761" y="3025699"/>
            <a:ext cx="6393369" cy="1818534"/>
            <a:chOff x="1014761" y="3311913"/>
            <a:chExt cx="6393369" cy="18185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05BE15F5-E145-4049-B692-EC9A19BA5BBC}"/>
                </a:ext>
              </a:extLst>
            </p:cNvPr>
            <p:cNvCxnSpPr>
              <a:cxnSpLocks/>
              <a:endCxn id="20" idx="0"/>
            </p:cNvCxnSpPr>
            <p:nvPr/>
          </p:nvCxnSpPr>
          <p:spPr>
            <a:xfrm flipH="1">
              <a:off x="1460810" y="3311913"/>
              <a:ext cx="5947320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0" name="Left Brace 19">
              <a:extLst>
                <a:ext uri="{FF2B5EF4-FFF2-40B4-BE49-F238E27FC236}">
                  <a16:creationId xmlns:a16="http://schemas.microsoft.com/office/drawing/2014/main" id="{9AC6A11D-6089-504D-ACFA-659A34DAF5B6}"/>
                </a:ext>
              </a:extLst>
            </p:cNvPr>
            <p:cNvSpPr/>
            <p:nvPr/>
          </p:nvSpPr>
          <p:spPr>
            <a:xfrm>
              <a:off x="1014761" y="3311913"/>
              <a:ext cx="446049" cy="1784195"/>
            </a:xfrm>
            <a:prstGeom prst="leftBrace">
              <a:avLst>
                <a:gd name="adj1" fmla="val 14583"/>
                <a:gd name="adj2" fmla="val 50000"/>
              </a:avLst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D6193E5B-05BD-A74F-AB61-26F10C3CB996}"/>
                </a:ext>
              </a:extLst>
            </p:cNvPr>
            <p:cNvCxnSpPr>
              <a:cxnSpLocks/>
              <a:endCxn id="20" idx="2"/>
            </p:cNvCxnSpPr>
            <p:nvPr/>
          </p:nvCxnSpPr>
          <p:spPr>
            <a:xfrm flipH="1" flipV="1">
              <a:off x="1460810" y="5096108"/>
              <a:ext cx="1282390" cy="34339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09CE086F-BD16-4F42-BEFD-4A7C8B4C6A58}"/>
              </a:ext>
            </a:extLst>
          </p:cNvPr>
          <p:cNvSpPr txBox="1"/>
          <p:nvPr/>
        </p:nvSpPr>
        <p:spPr>
          <a:xfrm>
            <a:off x="0" y="3594410"/>
            <a:ext cx="1237785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000" b="1" dirty="0"/>
              <a:t>1500x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C6A8FC9-7F5E-1D41-8355-5F78EA9C7448}"/>
              </a:ext>
            </a:extLst>
          </p:cNvPr>
          <p:cNvSpPr txBox="1"/>
          <p:nvPr/>
        </p:nvSpPr>
        <p:spPr>
          <a:xfrm>
            <a:off x="136452" y="6520298"/>
            <a:ext cx="9208439" cy="276999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 lvl="0"/>
            <a:r>
              <a:rPr lang="en-US" sz="1200" dirty="0"/>
              <a:t>Amir </a:t>
            </a:r>
            <a:r>
              <a:rPr lang="en-US" sz="1200" dirty="0" err="1"/>
              <a:t>Gholami</a:t>
            </a:r>
            <a:r>
              <a:rPr lang="en-US" sz="1200" dirty="0"/>
              <a:t>, </a:t>
            </a:r>
            <a:r>
              <a:rPr lang="en-US" sz="1200" dirty="0" err="1"/>
              <a:t>Zhewei</a:t>
            </a:r>
            <a:r>
              <a:rPr lang="en-US" sz="1200" dirty="0"/>
              <a:t> Yao, </a:t>
            </a:r>
            <a:r>
              <a:rPr lang="en-US" sz="1200" dirty="0" err="1"/>
              <a:t>Sehoon</a:t>
            </a:r>
            <a:r>
              <a:rPr lang="en-US" sz="1200" dirty="0"/>
              <a:t> Kim, Michael W. Mahoney, Kurt Keutzer, </a:t>
            </a:r>
            <a:r>
              <a:rPr lang="en-US" sz="1200" dirty="0">
                <a:hlinkClick r:id="rId3"/>
              </a:rPr>
              <a:t>AI and Memory Wall</a:t>
            </a:r>
            <a:r>
              <a:rPr lang="en-US" sz="1200" dirty="0"/>
              <a:t>, </a:t>
            </a:r>
            <a:r>
              <a:rPr lang="en-US" sz="1200" dirty="0" err="1"/>
              <a:t>Riselab</a:t>
            </a:r>
            <a:r>
              <a:rPr lang="en-US" sz="1200" dirty="0"/>
              <a:t> Medium Blogpost, 2021.</a:t>
            </a:r>
          </a:p>
        </p:txBody>
      </p:sp>
    </p:spTree>
    <p:extLst>
      <p:ext uri="{BB962C8B-B14F-4D97-AF65-F5344CB8AC3E}">
        <p14:creationId xmlns:p14="http://schemas.microsoft.com/office/powerpoint/2010/main" val="39051623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52749B-207D-874A-AB1D-17732502B3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Purpose Hardware Trend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B7DDC2-6826-5C45-95A5-537DB61C1C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47569" y="1733544"/>
            <a:ext cx="5144431" cy="4351339"/>
          </a:xfrm>
        </p:spPr>
        <p:txBody>
          <a:bodyPr>
            <a:normAutofit/>
          </a:bodyPr>
          <a:lstStyle/>
          <a:p>
            <a:pPr marL="14287" indent="0">
              <a:buNone/>
            </a:pPr>
            <a:r>
              <a:rPr lang="en-US" dirty="0"/>
              <a:t>Key Observations</a:t>
            </a:r>
          </a:p>
          <a:p>
            <a:r>
              <a:rPr lang="en-US" dirty="0"/>
              <a:t># Transistors still increasing</a:t>
            </a:r>
          </a:p>
          <a:p>
            <a:r>
              <a:rPr lang="en-US" dirty="0"/>
              <a:t>Single Core Performance Plateauing</a:t>
            </a:r>
          </a:p>
          <a:p>
            <a:r>
              <a:rPr lang="en-US" dirty="0"/>
              <a:t>End of Dennard Scaling</a:t>
            </a:r>
          </a:p>
          <a:p>
            <a:r>
              <a:rPr lang="en-US" dirty="0"/>
              <a:t>Distributed Computing</a:t>
            </a:r>
          </a:p>
        </p:txBody>
      </p:sp>
      <p:pic>
        <p:nvPicPr>
          <p:cNvPr id="4" name="Shape 2833">
            <a:extLst>
              <a:ext uri="{FF2B5EF4-FFF2-40B4-BE49-F238E27FC236}">
                <a16:creationId xmlns:a16="http://schemas.microsoft.com/office/drawing/2014/main" id="{9E642E64-CED0-1E47-A3C9-48BC62AD47D1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2">
            <a:alphaModFix amt="82000"/>
          </a:blip>
          <a:stretch>
            <a:fillRect/>
          </a:stretch>
        </p:blipFill>
        <p:spPr>
          <a:xfrm>
            <a:off x="397777" y="1646238"/>
            <a:ext cx="6649792" cy="421404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hape 2835">
            <a:extLst>
              <a:ext uri="{FF2B5EF4-FFF2-40B4-BE49-F238E27FC236}">
                <a16:creationId xmlns:a16="http://schemas.microsoft.com/office/drawing/2014/main" id="{52695E1A-9FD8-F042-ADF9-02F084C8C4C0}"/>
              </a:ext>
            </a:extLst>
          </p:cNvPr>
          <p:cNvSpPr txBox="1"/>
          <p:nvPr/>
        </p:nvSpPr>
        <p:spPr>
          <a:xfrm>
            <a:off x="699877" y="6084883"/>
            <a:ext cx="4886883" cy="3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 dirty="0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3"/>
              </a:rPr>
              <a:t>42 Years of Microprocessor Trend Data</a:t>
            </a:r>
            <a:r>
              <a:rPr lang="en" dirty="0">
                <a:latin typeface="Open Sans"/>
                <a:ea typeface="Open Sans"/>
                <a:cs typeface="Open Sans"/>
                <a:sym typeface="Open Sans"/>
              </a:rPr>
              <a:t>, Karl Rupp</a:t>
            </a:r>
            <a:endParaRPr dirty="0"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4281998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689AA-019A-B645-8615-20FF7461E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Fallacy: Moore’s Law is not Dead</a:t>
            </a:r>
          </a:p>
        </p:txBody>
      </p:sp>
      <p:sp>
        <p:nvSpPr>
          <p:cNvPr id="7" name="Google Shape;102;p21">
            <a:extLst>
              <a:ext uri="{FF2B5EF4-FFF2-40B4-BE49-F238E27FC236}">
                <a16:creationId xmlns:a16="http://schemas.microsoft.com/office/drawing/2014/main" id="{657860D4-C5A0-AC4D-8808-E21D01E5DA99}"/>
              </a:ext>
            </a:extLst>
          </p:cNvPr>
          <p:cNvSpPr txBox="1"/>
          <p:nvPr/>
        </p:nvSpPr>
        <p:spPr>
          <a:xfrm>
            <a:off x="2702427" y="5625683"/>
            <a:ext cx="8264800" cy="6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buSzPts val="1400"/>
            </a:pPr>
            <a:r>
              <a:rPr lang="en-US" sz="1867" dirty="0">
                <a:solidFill>
                  <a:srgbClr val="222222"/>
                </a:solidFill>
                <a:highlight>
                  <a:srgbClr val="FFFFFF"/>
                </a:highlight>
              </a:rPr>
              <a:t>Moore, Gordon E. "No exponential is forever: but ‘Forever’ can be delayed!" </a:t>
            </a:r>
            <a:r>
              <a:rPr lang="en-US" sz="1867" i="1" dirty="0">
                <a:solidFill>
                  <a:srgbClr val="222222"/>
                </a:solidFill>
                <a:highlight>
                  <a:srgbClr val="FFFFFF"/>
                </a:highlight>
              </a:rPr>
              <a:t>Solid-State Circuits Conference, 2003. </a:t>
            </a:r>
            <a:endParaRPr sz="1867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7C91747-A93F-B64D-9499-4AD8FB379C14}"/>
              </a:ext>
            </a:extLst>
          </p:cNvPr>
          <p:cNvGrpSpPr/>
          <p:nvPr/>
        </p:nvGrpSpPr>
        <p:grpSpPr>
          <a:xfrm>
            <a:off x="1495622" y="1550156"/>
            <a:ext cx="9639065" cy="4171610"/>
            <a:chOff x="1495622" y="1550156"/>
            <a:chExt cx="9639065" cy="4171610"/>
          </a:xfrm>
        </p:grpSpPr>
        <p:pic>
          <p:nvPicPr>
            <p:cNvPr id="6" name="Google Shape;98;p21">
              <a:extLst>
                <a:ext uri="{FF2B5EF4-FFF2-40B4-BE49-F238E27FC236}">
                  <a16:creationId xmlns:a16="http://schemas.microsoft.com/office/drawing/2014/main" id="{5C427E73-0335-7A45-B7F2-DFB3A7D6038A}"/>
                </a:ext>
              </a:extLst>
            </p:cNvPr>
            <p:cNvPicPr preferRelativeResize="0">
              <a:picLocks noChangeAspect="1"/>
            </p:cNvPicPr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495622" y="1550156"/>
              <a:ext cx="8915005" cy="417161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8" name="Google Shape;103;p21">
              <a:extLst>
                <a:ext uri="{FF2B5EF4-FFF2-40B4-BE49-F238E27FC236}">
                  <a16:creationId xmlns:a16="http://schemas.microsoft.com/office/drawing/2014/main" id="{F308554D-2E81-9E41-A057-FD75DBC79167}"/>
                </a:ext>
              </a:extLst>
            </p:cNvPr>
            <p:cNvCxnSpPr/>
            <p:nvPr/>
          </p:nvCxnSpPr>
          <p:spPr>
            <a:xfrm>
              <a:off x="10016136" y="1942164"/>
              <a:ext cx="0" cy="519300"/>
            </a:xfrm>
            <a:prstGeom prst="straightConnector1">
              <a:avLst/>
            </a:prstGeom>
            <a:noFill/>
            <a:ln w="38100" cap="flat" cmpd="sng">
              <a:solidFill>
                <a:srgbClr val="9900FF"/>
              </a:solidFill>
              <a:prstDash val="solid"/>
              <a:round/>
              <a:headEnd type="triangle" w="med" len="med"/>
              <a:tailEnd type="triangle" w="med" len="med"/>
            </a:ln>
          </p:spPr>
        </p:cxnSp>
        <p:sp>
          <p:nvSpPr>
            <p:cNvPr id="9" name="Google Shape;104;p21">
              <a:extLst>
                <a:ext uri="{FF2B5EF4-FFF2-40B4-BE49-F238E27FC236}">
                  <a16:creationId xmlns:a16="http://schemas.microsoft.com/office/drawing/2014/main" id="{08FE7BF9-F09B-2F4B-B9F3-46D0A5799729}"/>
                </a:ext>
              </a:extLst>
            </p:cNvPr>
            <p:cNvSpPr txBox="1"/>
            <p:nvPr/>
          </p:nvSpPr>
          <p:spPr>
            <a:xfrm>
              <a:off x="10081058" y="1999089"/>
              <a:ext cx="1053629" cy="4054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2400" b="1" i="0" u="none" strike="noStrike" cap="none" dirty="0">
                  <a:solidFill>
                    <a:srgbClr val="9900FF"/>
                  </a:solidFill>
                  <a:latin typeface="Arial"/>
                  <a:ea typeface="Arial"/>
                  <a:cs typeface="Arial"/>
                  <a:sym typeface="Arial"/>
                </a:rPr>
                <a:t>15X</a:t>
              </a:r>
              <a:endParaRPr sz="2400" b="1" i="0" u="none" strike="noStrike" cap="none" dirty="0">
                <a:solidFill>
                  <a:srgbClr val="9900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5578B118-0636-EC4D-9206-D6A8AA85AC1D}"/>
              </a:ext>
            </a:extLst>
          </p:cNvPr>
          <p:cNvSpPr txBox="1"/>
          <p:nvPr/>
        </p:nvSpPr>
        <p:spPr>
          <a:xfrm>
            <a:off x="96313" y="6477291"/>
            <a:ext cx="1981869" cy="276999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 lvl="0"/>
            <a:r>
              <a:rPr lang="en-US" sz="1200" dirty="0"/>
              <a:t>Slide from Prof. Patterson</a:t>
            </a:r>
          </a:p>
        </p:txBody>
      </p:sp>
    </p:spTree>
    <p:extLst>
      <p:ext uri="{BB962C8B-B14F-4D97-AF65-F5344CB8AC3E}">
        <p14:creationId xmlns:p14="http://schemas.microsoft.com/office/powerpoint/2010/main" val="6770006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43091B-3D51-234E-A9AB-0171C05AA5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886" y="57438"/>
            <a:ext cx="10801350" cy="1325563"/>
          </a:xfrm>
        </p:spPr>
        <p:txBody>
          <a:bodyPr/>
          <a:lstStyle/>
          <a:p>
            <a:r>
              <a:rPr lang="en-US" dirty="0"/>
              <a:t>It is becoming increasingly difficult to push the boundary</a:t>
            </a:r>
          </a:p>
        </p:txBody>
      </p:sp>
      <p:pic>
        <p:nvPicPr>
          <p:cNvPr id="7" name="Content Placeholder 6" descr="Timeline&#10;&#10;Description automatically generated">
            <a:extLst>
              <a:ext uri="{FF2B5EF4-FFF2-40B4-BE49-F238E27FC236}">
                <a16:creationId xmlns:a16="http://schemas.microsoft.com/office/drawing/2014/main" id="{8D71F4C3-DC2B-7649-89AA-237CCD5198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9131"/>
          <a:stretch/>
        </p:blipFill>
        <p:spPr>
          <a:xfrm>
            <a:off x="2219327" y="2708564"/>
            <a:ext cx="7753345" cy="3318887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63A255C-66E4-FF44-B017-683371C23305}"/>
              </a:ext>
            </a:extLst>
          </p:cNvPr>
          <p:cNvSpPr txBox="1"/>
          <p:nvPr/>
        </p:nvSpPr>
        <p:spPr>
          <a:xfrm>
            <a:off x="542924" y="1383001"/>
            <a:ext cx="10737273" cy="120032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400" dirty="0"/>
              <a:t>Building a 3nm fab costs around $20B. This is still economical given the $600B ARR for the semi-conductor industry, but it is questionable how much farther we can push the limit.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A7473E-E68B-594C-8C43-43C70973B861}"/>
              </a:ext>
            </a:extLst>
          </p:cNvPr>
          <p:cNvSpPr txBox="1"/>
          <p:nvPr/>
        </p:nvSpPr>
        <p:spPr>
          <a:xfrm>
            <a:off x="106171" y="6525491"/>
            <a:ext cx="6710265" cy="275071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 lvl="0"/>
            <a:r>
              <a:rPr lang="en-US" sz="1200" dirty="0"/>
              <a:t>Source: high end performance packaging 3d/2.5d integration report, </a:t>
            </a:r>
            <a:r>
              <a:rPr lang="en-US" sz="1200" dirty="0" err="1"/>
              <a:t>Yole</a:t>
            </a:r>
            <a:r>
              <a:rPr lang="en-US" sz="1200" dirty="0"/>
              <a:t>, Development, 2020.</a:t>
            </a:r>
          </a:p>
        </p:txBody>
      </p:sp>
    </p:spTree>
    <p:extLst>
      <p:ext uri="{BB962C8B-B14F-4D97-AF65-F5344CB8AC3E}">
        <p14:creationId xmlns:p14="http://schemas.microsoft.com/office/powerpoint/2010/main" val="298285082"/>
      </p:ext>
    </p:extLst>
  </p:cSld>
  <p:clrMapOvr>
    <a:masterClrMapping/>
  </p:clrMapOvr>
</p:sld>
</file>

<file path=ppt/theme/theme1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3_Office Theme">
  <a:themeElements>
    <a:clrScheme name="Custom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D9615F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75748</TotalTime>
  <Words>3684</Words>
  <Application>Microsoft Macintosh PowerPoint</Application>
  <PresentationFormat>Widescreen</PresentationFormat>
  <Paragraphs>538</Paragraphs>
  <Slides>55</Slides>
  <Notes>16</Notes>
  <HiddenSlides>1</HiddenSlides>
  <MMClips>0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9" baseType="lpstr">
      <vt:lpstr>Aharoni</vt:lpstr>
      <vt:lpstr>Arial</vt:lpstr>
      <vt:lpstr>Calibri</vt:lpstr>
      <vt:lpstr>Cambria Math</vt:lpstr>
      <vt:lpstr>Century Gothic</vt:lpstr>
      <vt:lpstr>Helvetica Neue</vt:lpstr>
      <vt:lpstr>Helvetica Neue Light</vt:lpstr>
      <vt:lpstr>Monaco</vt:lpstr>
      <vt:lpstr>Open Sans</vt:lpstr>
      <vt:lpstr>Roboto</vt:lpstr>
      <vt:lpstr>Wingdings</vt:lpstr>
      <vt:lpstr>2_Office Theme</vt:lpstr>
      <vt:lpstr>3_Office Theme</vt:lpstr>
      <vt:lpstr>Visio</vt:lpstr>
      <vt:lpstr>AI-Systems Hardware For Machine Learning (294-162)</vt:lpstr>
      <vt:lpstr>Acknowledgments</vt:lpstr>
      <vt:lpstr>Agenda for Today</vt:lpstr>
      <vt:lpstr>Objectives For Today</vt:lpstr>
      <vt:lpstr>Key Drivers for Neural Network Success</vt:lpstr>
      <vt:lpstr>AlexNet vs Lenet5: 1000x More Compute</vt:lpstr>
      <vt:lpstr>General Purpose Hardware Trend</vt:lpstr>
      <vt:lpstr>Common Fallacy: Moore’s Law is not Dead</vt:lpstr>
      <vt:lpstr>It is becoming increasingly difficult to push the boundary</vt:lpstr>
      <vt:lpstr>But It has Slowed Down</vt:lpstr>
      <vt:lpstr>Domain Specific Accelerators</vt:lpstr>
      <vt:lpstr>Domain Specific Accelerators</vt:lpstr>
      <vt:lpstr>PowerPoint Presentation</vt:lpstr>
      <vt:lpstr>Two Important Innovations in AI Hardware That We Will Cover Today</vt:lpstr>
      <vt:lpstr>Low Precision Training</vt:lpstr>
      <vt:lpstr>Low Precision Training</vt:lpstr>
      <vt:lpstr>How much is on the table with low precision?</vt:lpstr>
      <vt:lpstr>How much is on the table with low precision?</vt:lpstr>
      <vt:lpstr>Why can’t we just increase SRAM?</vt:lpstr>
      <vt:lpstr>Faster Compute with FP16</vt:lpstr>
      <vt:lpstr>Lower Precision Arithmetic Requires Less Transistors -&gt; Less Area</vt:lpstr>
      <vt:lpstr>16 Bit Representation</vt:lpstr>
      <vt:lpstr>FP16/32 Training Workflow</vt:lpstr>
      <vt:lpstr>ML Challenges with FP16 Training</vt:lpstr>
      <vt:lpstr>Limitations of Floating Points</vt:lpstr>
      <vt:lpstr>Unit in the Last Place (ULP)</vt:lpstr>
      <vt:lpstr>Stochastic Rounding</vt:lpstr>
      <vt:lpstr>Stochastic Rounding</vt:lpstr>
      <vt:lpstr>Vanishing Gradient Problem</vt:lpstr>
      <vt:lpstr>Further Reading (INT8 Training?)</vt:lpstr>
      <vt:lpstr>Custom DataFlow</vt:lpstr>
      <vt:lpstr>Motivation: Use A Custom DataFlow to minimize DRAM Accesses</vt:lpstr>
      <vt:lpstr>Custom DataFlow Motivation</vt:lpstr>
      <vt:lpstr>Taxonomy of Dataflow in NN Accelerators</vt:lpstr>
      <vt:lpstr>Weight Stationary DataFlow (TPU)</vt:lpstr>
      <vt:lpstr>What do we mean by Stationary?</vt:lpstr>
      <vt:lpstr>Impact of Local Buffer</vt:lpstr>
      <vt:lpstr>Output Stationary DataFlow</vt:lpstr>
      <vt:lpstr>Impact of Local Buffer: OS</vt:lpstr>
      <vt:lpstr>Weight Stationary vs Output Stationary</vt:lpstr>
      <vt:lpstr>Convolution: Restructured as Matrix Multiplication</vt:lpstr>
      <vt:lpstr>Squeezelerator: Hybrid WS/OS (Berkeley, Samsung)</vt:lpstr>
      <vt:lpstr>Squeezelerator: Hybrid OS/WS</vt:lpstr>
      <vt:lpstr>How to Evaluate HW Performance</vt:lpstr>
      <vt:lpstr>Williams Roofline Model</vt:lpstr>
      <vt:lpstr>Roofline Model: y-axis</vt:lpstr>
      <vt:lpstr>Roofline Model: x-axis</vt:lpstr>
      <vt:lpstr>Bandwidth as Slope</vt:lpstr>
      <vt:lpstr>Bandwidth Meets Arithmetic Intensity</vt:lpstr>
      <vt:lpstr>Designing an accelerator</vt:lpstr>
      <vt:lpstr>What Does the Future Look Like?</vt:lpstr>
      <vt:lpstr>The right dataflow, precision, and many other parameters heavily depend on the workload.  If you were to design a HW today, it would at least take ~2years for its tape out, with a cost of ~$500M (estimate for 3nm)  It must remain relevant through ~5 years to justify the huge upfront investment </vt:lpstr>
      <vt:lpstr>Next week’s readings</vt:lpstr>
      <vt:lpstr>Reading for Next Week</vt:lpstr>
      <vt:lpstr>Extra Suggested Reading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Amir Gholaminejad</cp:lastModifiedBy>
  <cp:revision>791</cp:revision>
  <cp:lastPrinted>2022-01-31T20:50:37Z</cp:lastPrinted>
  <dcterms:modified xsi:type="dcterms:W3CDTF">2022-01-31T22:19:08Z</dcterms:modified>
</cp:coreProperties>
</file>